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sldIdLst>
    <p:sldId id="1336" r:id="rId2"/>
    <p:sldId id="373" r:id="rId3"/>
    <p:sldId id="374" r:id="rId4"/>
    <p:sldId id="256" r:id="rId5"/>
    <p:sldId id="1279" r:id="rId6"/>
    <p:sldId id="282" r:id="rId7"/>
    <p:sldId id="289" r:id="rId8"/>
    <p:sldId id="1345" r:id="rId9"/>
    <p:sldId id="280" r:id="rId10"/>
    <p:sldId id="371" r:id="rId11"/>
    <p:sldId id="356" r:id="rId12"/>
    <p:sldId id="379" r:id="rId13"/>
    <p:sldId id="290" r:id="rId14"/>
    <p:sldId id="1333" r:id="rId15"/>
    <p:sldId id="268" r:id="rId16"/>
    <p:sldId id="305" r:id="rId17"/>
    <p:sldId id="1286" r:id="rId18"/>
    <p:sldId id="306" r:id="rId19"/>
    <p:sldId id="1287" r:id="rId20"/>
    <p:sldId id="308" r:id="rId21"/>
    <p:sldId id="1288" r:id="rId22"/>
    <p:sldId id="269" r:id="rId23"/>
    <p:sldId id="1289" r:id="rId24"/>
    <p:sldId id="309" r:id="rId25"/>
    <p:sldId id="1292" r:id="rId26"/>
    <p:sldId id="271" r:id="rId27"/>
    <p:sldId id="310" r:id="rId28"/>
    <p:sldId id="1335" r:id="rId29"/>
    <p:sldId id="272" r:id="rId30"/>
    <p:sldId id="1346" r:id="rId31"/>
    <p:sldId id="316" r:id="rId32"/>
    <p:sldId id="1347" r:id="rId33"/>
    <p:sldId id="315" r:id="rId34"/>
    <p:sldId id="313" r:id="rId35"/>
    <p:sldId id="1293" r:id="rId36"/>
    <p:sldId id="273" r:id="rId37"/>
    <p:sldId id="1294" r:id="rId38"/>
    <p:sldId id="358" r:id="rId39"/>
    <p:sldId id="1290" r:id="rId40"/>
    <p:sldId id="355" r:id="rId41"/>
    <p:sldId id="317" r:id="rId42"/>
    <p:sldId id="1351" r:id="rId43"/>
    <p:sldId id="360" r:id="rId44"/>
    <p:sldId id="332" r:id="rId45"/>
    <p:sldId id="323" r:id="rId46"/>
    <p:sldId id="299" r:id="rId47"/>
    <p:sldId id="324" r:id="rId48"/>
    <p:sldId id="333" r:id="rId49"/>
    <p:sldId id="1350" r:id="rId50"/>
    <p:sldId id="322" r:id="rId51"/>
    <p:sldId id="1337" r:id="rId52"/>
    <p:sldId id="1338" r:id="rId53"/>
    <p:sldId id="1339" r:id="rId54"/>
    <p:sldId id="1348" r:id="rId55"/>
    <p:sldId id="1340" r:id="rId56"/>
    <p:sldId id="1341" r:id="rId57"/>
    <p:sldId id="1342" r:id="rId58"/>
    <p:sldId id="1343" r:id="rId59"/>
    <p:sldId id="1344"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34CA"/>
    <a:srgbClr val="5E2A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02" autoAdjust="0"/>
    <p:restoredTop sz="86528" autoAdjust="0"/>
  </p:normalViewPr>
  <p:slideViewPr>
    <p:cSldViewPr snapToGrid="0" snapToObjects="1">
      <p:cViewPr varScale="1">
        <p:scale>
          <a:sx n="69" d="100"/>
          <a:sy n="69" d="100"/>
        </p:scale>
        <p:origin x="560" y="44"/>
      </p:cViewPr>
      <p:guideLst>
        <p:guide orient="horz" pos="2160"/>
        <p:guide pos="2880"/>
      </p:guideLst>
    </p:cSldViewPr>
  </p:slideViewPr>
  <p:outlineViewPr>
    <p:cViewPr>
      <p:scale>
        <a:sx n="33" d="100"/>
        <a:sy n="33" d="100"/>
      </p:scale>
      <p:origin x="0" y="3888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0A41C-D886-4798-AB37-D22877A19F2A}" type="datetimeFigureOut">
              <a:rPr lang="pt-BR" smtClean="0"/>
              <a:t>15/03/2023</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488A25-8761-4371-8BF8-60FB425D2A80}" type="slidenum">
              <a:rPr lang="pt-BR" smtClean="0"/>
              <a:t>‹nº›</a:t>
            </a:fld>
            <a:endParaRPr lang="pt-BR"/>
          </a:p>
        </p:txBody>
      </p:sp>
    </p:spTree>
    <p:extLst>
      <p:ext uri="{BB962C8B-B14F-4D97-AF65-F5344CB8AC3E}">
        <p14:creationId xmlns:p14="http://schemas.microsoft.com/office/powerpoint/2010/main" val="2687442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1488A25-8761-4371-8BF8-60FB425D2A80}" type="slidenum">
              <a:rPr lang="pt-BR" smtClean="0"/>
              <a:t>4</a:t>
            </a:fld>
            <a:endParaRPr lang="pt-BR"/>
          </a:p>
        </p:txBody>
      </p:sp>
    </p:spTree>
    <p:extLst>
      <p:ext uri="{BB962C8B-B14F-4D97-AF65-F5344CB8AC3E}">
        <p14:creationId xmlns:p14="http://schemas.microsoft.com/office/powerpoint/2010/main" val="210186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ço Reservado para Imagem de Slide 1">
            <a:extLst>
              <a:ext uri="{FF2B5EF4-FFF2-40B4-BE49-F238E27FC236}">
                <a16:creationId xmlns:a16="http://schemas.microsoft.com/office/drawing/2014/main" id="{68307945-D946-7704-9E90-2BC58BE4D8D7}"/>
              </a:ext>
            </a:extLst>
          </p:cNvPr>
          <p:cNvSpPr>
            <a:spLocks noGrp="1" noRot="1" noChangeAspect="1" noChangeArrowheads="1" noTextEdit="1"/>
          </p:cNvSpPr>
          <p:nvPr>
            <p:ph type="sldImg"/>
          </p:nvPr>
        </p:nvSpPr>
        <p:spPr>
          <a:ln/>
        </p:spPr>
      </p:sp>
      <p:sp>
        <p:nvSpPr>
          <p:cNvPr id="32771" name="Espaço Reservado para Anotações 2">
            <a:extLst>
              <a:ext uri="{FF2B5EF4-FFF2-40B4-BE49-F238E27FC236}">
                <a16:creationId xmlns:a16="http://schemas.microsoft.com/office/drawing/2014/main" id="{78381374-391E-9C95-D618-A9975F0151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dirty="0">
              <a:latin typeface="Arial" panose="020B0604020202020204" pitchFamily="34" charset="0"/>
              <a:cs typeface="Arial" panose="020B0604020202020204" pitchFamily="34" charset="0"/>
            </a:endParaRPr>
          </a:p>
        </p:txBody>
      </p:sp>
      <p:sp>
        <p:nvSpPr>
          <p:cNvPr id="32772" name="Espaço Reservado para Número de Slide 3">
            <a:extLst>
              <a:ext uri="{FF2B5EF4-FFF2-40B4-BE49-F238E27FC236}">
                <a16:creationId xmlns:a16="http://schemas.microsoft.com/office/drawing/2014/main" id="{ABF4EAD0-F55F-5D25-BF48-F4D03AF583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BC43FC-CC30-4DB2-90B1-91C1265AD5F7}" type="slidenum">
              <a:rPr lang="en-US" altLang="pt-BR" sz="1200" smtClean="0"/>
              <a:pPr/>
              <a:t>5</a:t>
            </a:fld>
            <a:endParaRPr lang="en-US" altLang="pt-B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C1488A25-8761-4371-8BF8-60FB425D2A80}" type="slidenum">
              <a:rPr lang="pt-BR" smtClean="0"/>
              <a:t>8</a:t>
            </a:fld>
            <a:endParaRPr lang="pt-BR"/>
          </a:p>
        </p:txBody>
      </p:sp>
    </p:spTree>
    <p:extLst>
      <p:ext uri="{BB962C8B-B14F-4D97-AF65-F5344CB8AC3E}">
        <p14:creationId xmlns:p14="http://schemas.microsoft.com/office/powerpoint/2010/main" val="142194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3F244D7A-72D6-4844-9466-34C4ACD55F55}"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403693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3F244D7A-72D6-4844-9466-34C4ACD55F55}"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51495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3F244D7A-72D6-4844-9466-34C4ACD55F55}"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395149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3F244D7A-72D6-4844-9466-34C4ACD55F55}"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391885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3F244D7A-72D6-4844-9466-34C4ACD55F55}"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56873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3F244D7A-72D6-4844-9466-34C4ACD55F55}"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182798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3F244D7A-72D6-4844-9466-34C4ACD55F55}" type="datetimeFigureOut">
              <a:rPr lang="en-US" smtClean="0"/>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300579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3F244D7A-72D6-4844-9466-34C4ACD55F55}" type="datetimeFigureOut">
              <a:rPr lang="en-US" smtClean="0"/>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324383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44D7A-72D6-4844-9466-34C4ACD55F55}" type="datetimeFigureOut">
              <a:rPr lang="en-US" smtClean="0"/>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80336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3F244D7A-72D6-4844-9466-34C4ACD55F55}"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398463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3F244D7A-72D6-4844-9466-34C4ACD55F55}"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02191-E799-5240-BA2C-1BF4509F9C64}" type="slidenum">
              <a:rPr lang="en-US" smtClean="0"/>
              <a:t>‹nº›</a:t>
            </a:fld>
            <a:endParaRPr lang="en-US"/>
          </a:p>
        </p:txBody>
      </p:sp>
    </p:spTree>
    <p:extLst>
      <p:ext uri="{BB962C8B-B14F-4D97-AF65-F5344CB8AC3E}">
        <p14:creationId xmlns:p14="http://schemas.microsoft.com/office/powerpoint/2010/main" val="4021845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44D7A-72D6-4844-9466-34C4ACD55F55}" type="datetimeFigureOut">
              <a:rPr lang="en-US" smtClean="0"/>
              <a:t>3/15/2023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02191-E799-5240-BA2C-1BF4509F9C64}" type="slidenum">
              <a:rPr lang="en-US" smtClean="0"/>
              <a:t>‹nº›</a:t>
            </a:fld>
            <a:endParaRPr lang="en-US"/>
          </a:p>
        </p:txBody>
      </p:sp>
    </p:spTree>
    <p:extLst>
      <p:ext uri="{BB962C8B-B14F-4D97-AF65-F5344CB8AC3E}">
        <p14:creationId xmlns:p14="http://schemas.microsoft.com/office/powerpoint/2010/main" val="2916828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9BBFCB5-7D3F-499D-8A8F-3DB0B6CEC21F}"/>
              </a:ext>
            </a:extLst>
          </p:cNvPr>
          <p:cNvSpPr>
            <a:spLocks noGrp="1"/>
          </p:cNvSpPr>
          <p:nvPr>
            <p:ph type="title"/>
          </p:nvPr>
        </p:nvSpPr>
        <p:spPr/>
        <p:txBody>
          <a:bodyPr/>
          <a:lstStyle/>
          <a:p>
            <a:endParaRPr lang="pt-BR" dirty="0"/>
          </a:p>
        </p:txBody>
      </p:sp>
      <p:sp>
        <p:nvSpPr>
          <p:cNvPr id="5" name="Espaço Reservado para Conteúdo 4">
            <a:extLst>
              <a:ext uri="{FF2B5EF4-FFF2-40B4-BE49-F238E27FC236}">
                <a16:creationId xmlns:a16="http://schemas.microsoft.com/office/drawing/2014/main" id="{105A6048-E79A-2153-49D3-5968CE5F20A7}"/>
              </a:ext>
            </a:extLst>
          </p:cNvPr>
          <p:cNvSpPr>
            <a:spLocks noGrp="1"/>
          </p:cNvSpPr>
          <p:nvPr>
            <p:ph idx="1"/>
          </p:nvPr>
        </p:nvSpPr>
        <p:spPr/>
        <p:txBody>
          <a:bodyPr/>
          <a:lstStyle/>
          <a:p>
            <a:endParaRPr lang="pt-BR" dirty="0"/>
          </a:p>
          <a:p>
            <a:endParaRPr lang="pt-BR" dirty="0"/>
          </a:p>
          <a:p>
            <a:endParaRPr lang="pt-BR" dirty="0"/>
          </a:p>
          <a:p>
            <a:pPr marL="0" indent="0">
              <a:buNone/>
            </a:pPr>
            <a:r>
              <a:rPr lang="pt-BR" sz="4800" dirty="0">
                <a:solidFill>
                  <a:srgbClr val="7E34CA"/>
                </a:solidFill>
              </a:rPr>
              <a:t>            </a:t>
            </a:r>
            <a:r>
              <a:rPr lang="pt-BR" sz="4800" b="1" dirty="0">
                <a:solidFill>
                  <a:srgbClr val="7E34CA"/>
                </a:solidFill>
              </a:rPr>
              <a:t>ABUSO EM CRIANÇA</a:t>
            </a:r>
          </a:p>
        </p:txBody>
      </p:sp>
    </p:spTree>
    <p:extLst>
      <p:ext uri="{BB962C8B-B14F-4D97-AF65-F5344CB8AC3E}">
        <p14:creationId xmlns:p14="http://schemas.microsoft.com/office/powerpoint/2010/main" val="129077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dirty="0"/>
          </a:p>
        </p:txBody>
      </p:sp>
      <p:sp>
        <p:nvSpPr>
          <p:cNvPr id="3" name="Espaço Reservado para Conteúdo 2"/>
          <p:cNvSpPr>
            <a:spLocks noGrp="1"/>
          </p:cNvSpPr>
          <p:nvPr>
            <p:ph idx="1"/>
          </p:nvPr>
        </p:nvSpPr>
        <p:spPr>
          <a:xfrm>
            <a:off x="457200" y="1268730"/>
            <a:ext cx="8229600" cy="4857433"/>
          </a:xfrm>
        </p:spPr>
        <p:txBody>
          <a:bodyPr>
            <a:normAutofit fontScale="92500" lnSpcReduction="10000"/>
          </a:bodyPr>
          <a:lstStyle/>
          <a:p>
            <a:r>
              <a:rPr lang="pt-BR" dirty="0">
                <a:solidFill>
                  <a:srgbClr val="7030A0"/>
                </a:solidFill>
              </a:rPr>
              <a:t>Dados do Ministério da Saúde no Brasil informam que: a maioria dos abusos sexuais (70% do total) acontece no ambiente familiar, em situações de consanguinidade ou proximidade. Esta convivência diária com os seus agressores mobiliza sentimentos de desamparo e medo nas vítimas e perpetua esta violência, uma vez que em 1/3 dos casos o agressor abusou de outras pessoas no mesmo contexto doméstico. Segundo o MS: a estimativa é de que apenas 10% das ocorrências sejam notificadas.</a:t>
            </a:r>
          </a:p>
        </p:txBody>
      </p:sp>
    </p:spTree>
    <p:extLst>
      <p:ext uri="{BB962C8B-B14F-4D97-AF65-F5344CB8AC3E}">
        <p14:creationId xmlns:p14="http://schemas.microsoft.com/office/powerpoint/2010/main" val="338633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a:xfrm>
            <a:off x="457200" y="-228600"/>
            <a:ext cx="8229600" cy="1646238"/>
          </a:xfrm>
        </p:spPr>
        <p:txBody>
          <a:bodyPr/>
          <a:lstStyle/>
          <a:p>
            <a:r>
              <a:rPr lang="pt-BR" sz="3200" dirty="0">
                <a:solidFill>
                  <a:srgbClr val="7030A0"/>
                </a:solidFill>
                <a:latin typeface="Arial" charset="0"/>
                <a:cs typeface="Arial" charset="0"/>
              </a:rPr>
              <a:t>ABUSO SEXUAL NA INFÂNCIA</a:t>
            </a:r>
          </a:p>
        </p:txBody>
      </p:sp>
      <p:sp>
        <p:nvSpPr>
          <p:cNvPr id="26627" name="Espaço Reservado para Conteúdo 2"/>
          <p:cNvSpPr>
            <a:spLocks noGrp="1"/>
          </p:cNvSpPr>
          <p:nvPr>
            <p:ph idx="1"/>
          </p:nvPr>
        </p:nvSpPr>
        <p:spPr>
          <a:xfrm>
            <a:off x="0" y="914400"/>
            <a:ext cx="9067800" cy="5211763"/>
          </a:xfrm>
        </p:spPr>
        <p:txBody>
          <a:bodyPr>
            <a:noAutofit/>
          </a:bodyPr>
          <a:lstStyle/>
          <a:p>
            <a:r>
              <a:rPr lang="pt-BR" sz="2400" dirty="0">
                <a:solidFill>
                  <a:srgbClr val="7030A0"/>
                </a:solidFill>
                <a:latin typeface="Arial" charset="0"/>
                <a:cs typeface="Arial" charset="0"/>
              </a:rPr>
              <a:t>Relatório do Fundo das Nações Unidas para a Infância (UNICEF) de 190 países,  afirma que os molestadores sexuais mais frequentes de meninas de menos de 18 anos são </a:t>
            </a:r>
            <a:r>
              <a:rPr lang="pt-BR" sz="2400" dirty="0" err="1">
                <a:solidFill>
                  <a:srgbClr val="7030A0"/>
                </a:solidFill>
                <a:latin typeface="Arial" charset="0"/>
                <a:cs typeface="Arial" charset="0"/>
              </a:rPr>
              <a:t>padrastros</a:t>
            </a:r>
            <a:r>
              <a:rPr lang="pt-BR" sz="2400" dirty="0">
                <a:solidFill>
                  <a:srgbClr val="7030A0"/>
                </a:solidFill>
                <a:latin typeface="Arial" charset="0"/>
                <a:cs typeface="Arial" charset="0"/>
              </a:rPr>
              <a:t>. Viu também que uma a cada 5 vítimas de assassinato é criança ou adolescente de menos de 20 anos. Conclui sobre violência física:  “A violência contra crianças ocorre todos os dias, em todo lugar do mundo”.</a:t>
            </a:r>
          </a:p>
          <a:p>
            <a:endParaRPr lang="pt-BR" sz="2400" dirty="0">
              <a:solidFill>
                <a:srgbClr val="7030A0"/>
              </a:solidFill>
              <a:latin typeface="Arial" charset="0"/>
              <a:cs typeface="Arial" charset="0"/>
            </a:endParaRPr>
          </a:p>
          <a:p>
            <a:r>
              <a:rPr lang="pt-BR" sz="2400" dirty="0">
                <a:solidFill>
                  <a:srgbClr val="7030A0"/>
                </a:solidFill>
                <a:latin typeface="Arial" charset="0"/>
                <a:cs typeface="Arial" charset="0"/>
              </a:rPr>
              <a:t>“Acontece cada vez mais na Internet, e é levada a cabo por familiares e professores, vizinhos e estranhos e outras crianças”, disse o diretor-executivo da agência, Anthony Lake, segundo a rede BBC.</a:t>
            </a:r>
          </a:p>
        </p:txBody>
      </p:sp>
    </p:spTree>
    <p:extLst>
      <p:ext uri="{BB962C8B-B14F-4D97-AF65-F5344CB8AC3E}">
        <p14:creationId xmlns:p14="http://schemas.microsoft.com/office/powerpoint/2010/main" val="157527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 imagem pode conter: texto que diz &quot;666 Missing children per year Spain 20,000 Australia 25,000 France 39,000 Brazil 40,000 Mexico 45,000 Canada 50,000 Germany 100,000 United Kingdom 230,000 United States 800,000&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783" y="146050"/>
            <a:ext cx="8706678" cy="6592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688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000" indent="-342000">
              <a:lnSpc>
                <a:spcPct val="100000"/>
              </a:lnSpc>
              <a:spcBef>
                <a:spcPts val="600"/>
              </a:spcBef>
            </a:pPr>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3" name="Espaço Reservado para Conteúdo 2"/>
          <p:cNvSpPr>
            <a:spLocks noGrp="1"/>
          </p:cNvSpPr>
          <p:nvPr>
            <p:ph idx="1"/>
          </p:nvPr>
        </p:nvSpPr>
        <p:spPr/>
        <p:txBody>
          <a:bodyPr>
            <a:noAutofit/>
          </a:bodyPr>
          <a:lstStyle/>
          <a:p>
            <a:pPr>
              <a:buFontTx/>
              <a:buChar char="-"/>
            </a:pPr>
            <a:r>
              <a:rPr lang="pt-BR" sz="2800" b="0" dirty="0">
                <a:solidFill>
                  <a:srgbClr val="5E2A93"/>
                </a:solidFill>
                <a:latin typeface="Calibri"/>
                <a:cs typeface="Calibri"/>
              </a:rPr>
              <a:t>Pesquisa realizada nos EUA.</a:t>
            </a:r>
          </a:p>
          <a:p>
            <a:pPr>
              <a:buFontTx/>
              <a:buChar char="-"/>
            </a:pPr>
            <a:r>
              <a:rPr lang="pt-BR" sz="2800" b="0" dirty="0">
                <a:solidFill>
                  <a:srgbClr val="5E2A93"/>
                </a:solidFill>
                <a:latin typeface="Calibri"/>
                <a:cs typeface="Calibri"/>
              </a:rPr>
              <a:t>1 criança é abusada a cada 4 segundos</a:t>
            </a:r>
            <a:r>
              <a:rPr lang="pt-BR" sz="2800" dirty="0">
                <a:solidFill>
                  <a:srgbClr val="5E2A93"/>
                </a:solidFill>
                <a:latin typeface="Calibri"/>
                <a:cs typeface="Calibri"/>
              </a:rPr>
              <a:t>: </a:t>
            </a:r>
            <a:r>
              <a:rPr lang="pt-BR" sz="2800" b="0" dirty="0">
                <a:solidFill>
                  <a:srgbClr val="5E2A93"/>
                </a:solidFill>
                <a:latin typeface="Calibri"/>
                <a:cs typeface="Calibri"/>
              </a:rPr>
              <a:t>1 em cada 3 meninas, 1 em cada 4 meninos até 18 anos; </a:t>
            </a:r>
          </a:p>
          <a:p>
            <a:pPr>
              <a:buFontTx/>
              <a:buChar char="-"/>
            </a:pPr>
            <a:r>
              <a:rPr lang="pt-BR" sz="2800" b="0" dirty="0">
                <a:solidFill>
                  <a:srgbClr val="5E2A93"/>
                </a:solidFill>
                <a:latin typeface="Calibri"/>
                <a:cs typeface="Calibri"/>
              </a:rPr>
              <a:t>90% dos  abusadores são conhecidos da família;</a:t>
            </a:r>
            <a:endParaRPr lang="pt-BR" sz="2800" dirty="0">
              <a:solidFill>
                <a:srgbClr val="5E2A93"/>
              </a:solidFill>
              <a:latin typeface="Calibri"/>
              <a:cs typeface="Calibri"/>
            </a:endParaRPr>
          </a:p>
          <a:p>
            <a:pPr>
              <a:buFontTx/>
              <a:buChar char="-"/>
            </a:pPr>
            <a:r>
              <a:rPr lang="pt-BR" sz="2800" b="0" dirty="0">
                <a:solidFill>
                  <a:srgbClr val="5E2A93"/>
                </a:solidFill>
                <a:latin typeface="Calibri"/>
                <a:cs typeface="Calibri"/>
              </a:rPr>
              <a:t>1 a cada 4 meninas e 1 a cada 100 meninos são denunciados</a:t>
            </a:r>
            <a:r>
              <a:rPr lang="pt-BR" sz="2800" dirty="0">
                <a:solidFill>
                  <a:srgbClr val="5E2A93"/>
                </a:solidFill>
                <a:latin typeface="Calibri"/>
                <a:cs typeface="Calibri"/>
              </a:rPr>
              <a:t>;</a:t>
            </a:r>
            <a:endParaRPr lang="pt-BR" sz="2800" b="0" dirty="0">
              <a:solidFill>
                <a:srgbClr val="5E2A93"/>
              </a:solidFill>
              <a:latin typeface="Calibri"/>
              <a:cs typeface="Calibri"/>
            </a:endParaRPr>
          </a:p>
          <a:p>
            <a:pPr>
              <a:buFontTx/>
              <a:buChar char="-"/>
            </a:pPr>
            <a:r>
              <a:rPr lang="pt-BR" sz="2800" b="0" dirty="0">
                <a:solidFill>
                  <a:srgbClr val="5E2A93"/>
                </a:solidFill>
                <a:latin typeface="Calibri"/>
                <a:cs typeface="Calibri"/>
              </a:rPr>
              <a:t>50% se tornam abusadores</a:t>
            </a:r>
            <a:r>
              <a:rPr lang="pt-BR" sz="2800" dirty="0">
                <a:solidFill>
                  <a:srgbClr val="5E2A93"/>
                </a:solidFill>
                <a:latin typeface="Calibri"/>
                <a:cs typeface="Calibri"/>
              </a:rPr>
              <a:t>;</a:t>
            </a:r>
            <a:r>
              <a:rPr lang="pt-BR" sz="2800" b="0" dirty="0">
                <a:solidFill>
                  <a:srgbClr val="5E2A93"/>
                </a:solidFill>
                <a:latin typeface="Calibri"/>
                <a:cs typeface="Calibri"/>
              </a:rPr>
              <a:t>   </a:t>
            </a:r>
          </a:p>
          <a:p>
            <a:pPr>
              <a:buFontTx/>
              <a:buChar char="-"/>
            </a:pPr>
            <a:r>
              <a:rPr lang="pt-BR" sz="2800" b="0" dirty="0">
                <a:solidFill>
                  <a:srgbClr val="5E2A93"/>
                </a:solidFill>
                <a:latin typeface="Calibri"/>
                <a:cs typeface="Calibri"/>
              </a:rPr>
              <a:t>Um pedófilo ataca na vida em média 260 crianças.</a:t>
            </a:r>
          </a:p>
          <a:p>
            <a:pPr>
              <a:buFontTx/>
              <a:buChar char="-"/>
            </a:pPr>
            <a:endParaRPr lang="pt-BR" sz="2800" b="0" dirty="0">
              <a:solidFill>
                <a:srgbClr val="5E2A93"/>
              </a:solidFill>
              <a:latin typeface="Calibri"/>
              <a:cs typeface="Calibri"/>
            </a:endParaRPr>
          </a:p>
          <a:p>
            <a:pPr marL="0" indent="0">
              <a:buNone/>
            </a:pPr>
            <a:r>
              <a:rPr lang="pt-BR" sz="2000" b="0" dirty="0">
                <a:solidFill>
                  <a:srgbClr val="5E2A93"/>
                </a:solidFill>
                <a:latin typeface="Calibri"/>
                <a:cs typeface="Calibri"/>
              </a:rPr>
              <a:t>Associação Brasileira Multiprofissional de Proteção à Infância e Adolescência</a:t>
            </a:r>
          </a:p>
          <a:p>
            <a:pPr marL="342000" indent="-342000" algn="just">
              <a:spcBef>
                <a:spcPts val="600"/>
              </a:spcBef>
            </a:pPr>
            <a:endParaRPr lang="pt-BR" altLang="zh-CN" sz="2800" b="0" dirty="0">
              <a:solidFill>
                <a:srgbClr val="5E2A93"/>
              </a:solidFill>
              <a:latin typeface="Calibri"/>
              <a:ea typeface="宋体" charset="0"/>
              <a:cs typeface="Calibri"/>
            </a:endParaRPr>
          </a:p>
        </p:txBody>
      </p:sp>
    </p:spTree>
    <p:extLst>
      <p:ext uri="{BB962C8B-B14F-4D97-AF65-F5344CB8AC3E}">
        <p14:creationId xmlns:p14="http://schemas.microsoft.com/office/powerpoint/2010/main" val="399023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9967D9-C5AD-00D1-7493-E95FAD2BFB20}"/>
              </a:ext>
            </a:extLst>
          </p:cNvPr>
          <p:cNvSpPr>
            <a:spLocks noGrp="1"/>
          </p:cNvSpPr>
          <p:nvPr>
            <p:ph type="title"/>
          </p:nvPr>
        </p:nvSpPr>
        <p:spPr/>
        <p:txBody>
          <a:bodyPr/>
          <a:lstStyle/>
          <a:p>
            <a:r>
              <a:rPr lang="pt-BR" dirty="0">
                <a:solidFill>
                  <a:srgbClr val="7E34CA"/>
                </a:solidFill>
              </a:rPr>
              <a:t>PATOGIAS NA VIDA ADULTA</a:t>
            </a:r>
          </a:p>
        </p:txBody>
      </p:sp>
      <p:sp>
        <p:nvSpPr>
          <p:cNvPr id="3" name="Espaço Reservado para Conteúdo 2">
            <a:extLst>
              <a:ext uri="{FF2B5EF4-FFF2-40B4-BE49-F238E27FC236}">
                <a16:creationId xmlns:a16="http://schemas.microsoft.com/office/drawing/2014/main" id="{6B8E1934-93A9-6BBE-1F1B-B5A12E8C6684}"/>
              </a:ext>
            </a:extLst>
          </p:cNvPr>
          <p:cNvSpPr>
            <a:spLocks noGrp="1"/>
          </p:cNvSpPr>
          <p:nvPr>
            <p:ph idx="1"/>
          </p:nvPr>
        </p:nvSpPr>
        <p:spPr/>
        <p:txBody>
          <a:bodyPr>
            <a:normAutofit fontScale="92500"/>
          </a:bodyPr>
          <a:lstStyle/>
          <a:p>
            <a:r>
              <a:rPr lang="pt-BR" dirty="0">
                <a:solidFill>
                  <a:srgbClr val="7030A0"/>
                </a:solidFill>
              </a:rPr>
              <a:t>Ovário policístico</a:t>
            </a:r>
          </a:p>
          <a:p>
            <a:r>
              <a:rPr lang="pt-BR" dirty="0">
                <a:solidFill>
                  <a:srgbClr val="7030A0"/>
                </a:solidFill>
              </a:rPr>
              <a:t>Endometriose</a:t>
            </a:r>
          </a:p>
          <a:p>
            <a:r>
              <a:rPr lang="pt-BR" dirty="0">
                <a:solidFill>
                  <a:srgbClr val="7030A0"/>
                </a:solidFill>
              </a:rPr>
              <a:t>Fibromialgia</a:t>
            </a:r>
          </a:p>
          <a:p>
            <a:r>
              <a:rPr lang="pt-BR" dirty="0">
                <a:solidFill>
                  <a:srgbClr val="7030A0"/>
                </a:solidFill>
              </a:rPr>
              <a:t>- </a:t>
            </a:r>
            <a:r>
              <a:rPr lang="pt-BR" dirty="0" err="1">
                <a:solidFill>
                  <a:srgbClr val="7030A0"/>
                </a:solidFill>
              </a:rPr>
              <a:t>Gôta</a:t>
            </a:r>
            <a:endParaRPr lang="pt-BR" dirty="0">
              <a:solidFill>
                <a:srgbClr val="7030A0"/>
              </a:solidFill>
            </a:endParaRPr>
          </a:p>
          <a:p>
            <a:r>
              <a:rPr lang="pt-BR" dirty="0">
                <a:solidFill>
                  <a:srgbClr val="7030A0"/>
                </a:solidFill>
              </a:rPr>
              <a:t>Problema de retina</a:t>
            </a:r>
          </a:p>
          <a:p>
            <a:r>
              <a:rPr lang="pt-BR" dirty="0">
                <a:solidFill>
                  <a:srgbClr val="7030A0"/>
                </a:solidFill>
              </a:rPr>
              <a:t>Problema de Humor </a:t>
            </a:r>
            <a:r>
              <a:rPr lang="pt-BR" dirty="0" err="1">
                <a:solidFill>
                  <a:srgbClr val="7030A0"/>
                </a:solidFill>
              </a:rPr>
              <a:t>Vítrio</a:t>
            </a:r>
            <a:endParaRPr lang="pt-BR" dirty="0">
              <a:solidFill>
                <a:srgbClr val="7030A0"/>
              </a:solidFill>
            </a:endParaRPr>
          </a:p>
          <a:p>
            <a:pPr marL="0" indent="0">
              <a:buNone/>
            </a:pPr>
            <a:r>
              <a:rPr lang="pt-BR" dirty="0">
                <a:solidFill>
                  <a:srgbClr val="7030A0"/>
                </a:solidFill>
              </a:rPr>
              <a:t>TODOS COMPROVADOS POR TOMOGRAFIA – CAPA STANDARD DESDE 1981, CRIDA POR HAMER</a:t>
            </a:r>
          </a:p>
        </p:txBody>
      </p:sp>
    </p:spTree>
    <p:extLst>
      <p:ext uri="{BB962C8B-B14F-4D97-AF65-F5344CB8AC3E}">
        <p14:creationId xmlns:p14="http://schemas.microsoft.com/office/powerpoint/2010/main" val="785073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3"/>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39939" name="Espaço Reservado para Conteúdo 4"/>
          <p:cNvSpPr>
            <a:spLocks noGrp="1"/>
          </p:cNvSpPr>
          <p:nvPr>
            <p:ph idx="1"/>
          </p:nvPr>
        </p:nvSpPr>
        <p:spPr/>
        <p:txBody>
          <a:bodyPr>
            <a:normAutofit/>
          </a:bodyPr>
          <a:lstStyle/>
          <a:p>
            <a:pPr>
              <a:buFontTx/>
              <a:buChar char="-"/>
            </a:pPr>
            <a:r>
              <a:rPr lang="pt-BR" sz="2800" b="0" dirty="0">
                <a:solidFill>
                  <a:srgbClr val="5E2A93"/>
                </a:solidFill>
                <a:latin typeface="Calibri"/>
                <a:cs typeface="Calibri"/>
              </a:rPr>
              <a:t>No livro Abuso Sexual em Crianças de Christiane </a:t>
            </a:r>
            <a:r>
              <a:rPr lang="pt-BR" sz="2800" b="0" dirty="0" err="1">
                <a:solidFill>
                  <a:srgbClr val="5E2A93"/>
                </a:solidFill>
                <a:latin typeface="Calibri"/>
                <a:cs typeface="Calibri"/>
              </a:rPr>
              <a:t>Sanderson</a:t>
            </a:r>
            <a:r>
              <a:rPr lang="pt-BR" sz="2800" b="0" dirty="0">
                <a:solidFill>
                  <a:srgbClr val="5E2A93"/>
                </a:solidFill>
                <a:latin typeface="Calibri"/>
                <a:cs typeface="Calibri"/>
              </a:rPr>
              <a:t>, ela usa banco internacionais e trabalha os mitos e realidades.</a:t>
            </a:r>
          </a:p>
          <a:p>
            <a:pPr>
              <a:buFontTx/>
              <a:buChar char="-"/>
            </a:pPr>
            <a:r>
              <a:rPr lang="pt-BR" sz="2800" b="0" dirty="0">
                <a:solidFill>
                  <a:srgbClr val="5E2A93"/>
                </a:solidFill>
                <a:latin typeface="Calibri"/>
                <a:cs typeface="Calibri"/>
              </a:rPr>
              <a:t>O abuso sexual pode ocorrer em qualquer família. (NCSI, 2002)</a:t>
            </a:r>
          </a:p>
          <a:p>
            <a:pPr>
              <a:buFontTx/>
              <a:buChar char="-"/>
            </a:pPr>
            <a:r>
              <a:rPr lang="pt-BR" sz="2800" b="0" dirty="0">
                <a:solidFill>
                  <a:srgbClr val="5E2A93"/>
                </a:solidFill>
                <a:latin typeface="Calibri"/>
                <a:cs typeface="Calibri"/>
              </a:rPr>
              <a:t>87% dos casos são pessoas conhecidas. (</a:t>
            </a:r>
            <a:r>
              <a:rPr lang="pt-BR" sz="2800" b="0" dirty="0" err="1">
                <a:solidFill>
                  <a:srgbClr val="5E2A93"/>
                </a:solidFill>
                <a:latin typeface="Calibri"/>
                <a:cs typeface="Calibri"/>
              </a:rPr>
              <a:t>McVean</a:t>
            </a:r>
            <a:r>
              <a:rPr lang="pt-BR" sz="2800" b="0" dirty="0">
                <a:solidFill>
                  <a:srgbClr val="5E2A93"/>
                </a:solidFill>
                <a:latin typeface="Calibri"/>
                <a:cs typeface="Calibri"/>
              </a:rPr>
              <a:t>, 2003</a:t>
            </a:r>
            <a:r>
              <a:rPr lang="pt-BR" sz="2800" dirty="0">
                <a:solidFill>
                  <a:srgbClr val="5E2A93"/>
                </a:solidFill>
                <a:latin typeface="Calibri"/>
                <a:cs typeface="Calibri"/>
              </a:rPr>
              <a:t>)</a:t>
            </a:r>
          </a:p>
        </p:txBody>
      </p:sp>
    </p:spTree>
    <p:extLst>
      <p:ext uri="{BB962C8B-B14F-4D97-AF65-F5344CB8AC3E}">
        <p14:creationId xmlns:p14="http://schemas.microsoft.com/office/powerpoint/2010/main" val="3879859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3"/>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39939" name="Espaço Reservado para Conteúdo 4"/>
          <p:cNvSpPr>
            <a:spLocks noGrp="1"/>
          </p:cNvSpPr>
          <p:nvPr>
            <p:ph idx="1"/>
          </p:nvPr>
        </p:nvSpPr>
        <p:spPr/>
        <p:txBody>
          <a:bodyPr>
            <a:normAutofit/>
          </a:bodyPr>
          <a:lstStyle/>
          <a:p>
            <a:pPr>
              <a:buFontTx/>
              <a:buChar char="-"/>
            </a:pPr>
            <a:r>
              <a:rPr lang="pt-BR" sz="2800" b="0" dirty="0">
                <a:solidFill>
                  <a:srgbClr val="5E2A93"/>
                </a:solidFill>
                <a:latin typeface="Calibri"/>
                <a:cs typeface="Calibri"/>
              </a:rPr>
              <a:t>No caso de familiar a criança não quer a punição do abusador, apenas quer que o abusador pare. O tipo típico é uma pessoa simpática à criança. (Ray </a:t>
            </a:r>
            <a:r>
              <a:rPr lang="pt-BR" sz="2800" b="0" dirty="0" err="1">
                <a:solidFill>
                  <a:srgbClr val="5E2A93"/>
                </a:solidFill>
                <a:latin typeface="Calibri"/>
                <a:cs typeface="Calibri"/>
              </a:rPr>
              <a:t>Wyre</a:t>
            </a:r>
            <a:r>
              <a:rPr lang="pt-BR" sz="2800" b="0" dirty="0">
                <a:solidFill>
                  <a:srgbClr val="5E2A93"/>
                </a:solidFill>
                <a:latin typeface="Calibri"/>
                <a:cs typeface="Calibri"/>
              </a:rPr>
              <a:t>, 2002)</a:t>
            </a:r>
          </a:p>
          <a:p>
            <a:pPr>
              <a:buFontTx/>
              <a:buChar char="-"/>
            </a:pPr>
            <a:r>
              <a:rPr lang="pt-BR" sz="2800" b="0" dirty="0">
                <a:solidFill>
                  <a:srgbClr val="5E2A93"/>
                </a:solidFill>
                <a:latin typeface="Calibri"/>
                <a:cs typeface="Calibri"/>
              </a:rPr>
              <a:t>Pesquisas recentes mostram que 66% dos abusadores o foram na infância, mas com detectores de mentira o percentual cai para 30%. E 1 em cada 8 abusadas, se tornam abusadores. (Skuse,2003</a:t>
            </a:r>
            <a:r>
              <a:rPr lang="pt-BR" sz="2800" dirty="0">
                <a:solidFill>
                  <a:srgbClr val="5E2A93"/>
                </a:solidFill>
                <a:latin typeface="Calibri"/>
                <a:cs typeface="Calibri"/>
              </a:rPr>
              <a:t>)</a:t>
            </a:r>
          </a:p>
        </p:txBody>
      </p:sp>
    </p:spTree>
    <p:extLst>
      <p:ext uri="{BB962C8B-B14F-4D97-AF65-F5344CB8AC3E}">
        <p14:creationId xmlns:p14="http://schemas.microsoft.com/office/powerpoint/2010/main" val="2706218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A65341-CFE2-BF2D-D742-F3FB016BDDF5}"/>
              </a:ext>
            </a:extLst>
          </p:cNvPr>
          <p:cNvSpPr>
            <a:spLocks noGrp="1"/>
          </p:cNvSpPr>
          <p:nvPr>
            <p:ph type="title"/>
          </p:nvPr>
        </p:nvSpPr>
        <p:spPr/>
        <p:txBody>
          <a:bodyPr/>
          <a:lstStyle/>
          <a:p>
            <a:r>
              <a:rPr lang="pt-BR" dirty="0"/>
              <a:t>CRIANÇA DEPRIMIDA</a:t>
            </a:r>
          </a:p>
        </p:txBody>
      </p:sp>
      <p:pic>
        <p:nvPicPr>
          <p:cNvPr id="1026" name="Picture 2" descr="Saiba quais são os sintomas e como tratar a depressão infantil | GZH">
            <a:extLst>
              <a:ext uri="{FF2B5EF4-FFF2-40B4-BE49-F238E27FC236}">
                <a16:creationId xmlns:a16="http://schemas.microsoft.com/office/drawing/2014/main" id="{A672893F-2D49-921B-C3C4-EC881A3CE55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8770" y="1615044"/>
            <a:ext cx="7398326" cy="414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942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3"/>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39939" name="Espaço Reservado para Conteúdo 4"/>
          <p:cNvSpPr>
            <a:spLocks noGrp="1"/>
          </p:cNvSpPr>
          <p:nvPr>
            <p:ph idx="1"/>
          </p:nvPr>
        </p:nvSpPr>
        <p:spPr/>
        <p:txBody>
          <a:bodyPr>
            <a:noAutofit/>
          </a:bodyPr>
          <a:lstStyle/>
          <a:p>
            <a:pPr>
              <a:buFontTx/>
              <a:buChar char="-"/>
            </a:pPr>
            <a:r>
              <a:rPr lang="pt-BR" sz="2800" b="0" dirty="0">
                <a:solidFill>
                  <a:srgbClr val="5E2A93"/>
                </a:solidFill>
                <a:latin typeface="Calibri"/>
                <a:cs typeface="Calibri"/>
              </a:rPr>
              <a:t>A maioria dos abusadores é heterossexual.</a:t>
            </a:r>
          </a:p>
          <a:p>
            <a:pPr>
              <a:buFontTx/>
              <a:buChar char="-"/>
            </a:pPr>
            <a:r>
              <a:rPr lang="pt-BR" sz="2800" b="0" dirty="0">
                <a:solidFill>
                  <a:srgbClr val="5E2A93"/>
                </a:solidFill>
                <a:latin typeface="Calibri"/>
                <a:cs typeface="Calibri"/>
              </a:rPr>
              <a:t>Mulheres abusadoras na estatísticas estão entre 20 a 25%. </a:t>
            </a:r>
            <a:endParaRPr lang="pt-BR" sz="2800" dirty="0">
              <a:solidFill>
                <a:srgbClr val="5E2A93"/>
              </a:solidFill>
              <a:latin typeface="Calibri"/>
              <a:cs typeface="Calibri"/>
            </a:endParaRPr>
          </a:p>
          <a:p>
            <a:pPr>
              <a:buFontTx/>
              <a:buChar char="-"/>
            </a:pPr>
            <a:r>
              <a:rPr lang="pt-BR" sz="2800" b="0" dirty="0">
                <a:solidFill>
                  <a:srgbClr val="5E2A93"/>
                </a:solidFill>
                <a:latin typeface="Calibri"/>
                <a:cs typeface="Calibri"/>
              </a:rPr>
              <a:t>Em meninas 75% dos caso agiram sozinhas: 52% eram as mães, 7% avós, 13% madrastas, 11%, tias,  professoras, freiras. </a:t>
            </a:r>
          </a:p>
          <a:p>
            <a:pPr>
              <a:buFontTx/>
              <a:buChar char="-"/>
            </a:pPr>
            <a:r>
              <a:rPr lang="pt-BR" sz="2800" b="0" dirty="0">
                <a:solidFill>
                  <a:srgbClr val="5E2A93"/>
                </a:solidFill>
                <a:latin typeface="Calibri"/>
                <a:cs typeface="Calibri"/>
              </a:rPr>
              <a:t>Em meninos 96% as mães, 4% madrastas. Em outra pesquisa 33% babás. 35% antes dos 5 anos(Elliott, 1993). </a:t>
            </a:r>
          </a:p>
        </p:txBody>
      </p:sp>
    </p:spTree>
    <p:extLst>
      <p:ext uri="{BB962C8B-B14F-4D97-AF65-F5344CB8AC3E}">
        <p14:creationId xmlns:p14="http://schemas.microsoft.com/office/powerpoint/2010/main" val="2706218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B65384-1AC1-E1F9-F887-30DB35693B60}"/>
              </a:ext>
            </a:extLst>
          </p:cNvPr>
          <p:cNvSpPr>
            <a:spLocks noGrp="1"/>
          </p:cNvSpPr>
          <p:nvPr>
            <p:ph type="title"/>
          </p:nvPr>
        </p:nvSpPr>
        <p:spPr/>
        <p:txBody>
          <a:bodyPr/>
          <a:lstStyle/>
          <a:p>
            <a:r>
              <a:rPr lang="pt-BR" dirty="0">
                <a:solidFill>
                  <a:srgbClr val="5E2A93"/>
                </a:solidFill>
              </a:rPr>
              <a:t>DESENHO - DENUNCIA</a:t>
            </a:r>
          </a:p>
        </p:txBody>
      </p:sp>
      <p:pic>
        <p:nvPicPr>
          <p:cNvPr id="4098" name="Picture 2" descr="Expresso | Quando as crianças estão deprimidas">
            <a:extLst>
              <a:ext uri="{FF2B5EF4-FFF2-40B4-BE49-F238E27FC236}">
                <a16:creationId xmlns:a16="http://schemas.microsoft.com/office/drawing/2014/main" id="{CE8C26AB-050B-1631-F310-B543315F4A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2520" y="1603168"/>
            <a:ext cx="7588332" cy="4524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46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1C4BD5-4731-C517-C666-C4876EF07407}"/>
              </a:ext>
            </a:extLst>
          </p:cNvPr>
          <p:cNvSpPr>
            <a:spLocks noGrp="1"/>
          </p:cNvSpPr>
          <p:nvPr>
            <p:ph type="title"/>
          </p:nvPr>
        </p:nvSpPr>
        <p:spPr/>
        <p:txBody>
          <a:bodyPr/>
          <a:lstStyle/>
          <a:p>
            <a:r>
              <a:rPr lang="pt-BR" dirty="0"/>
              <a:t>ABUSO AO NASCER</a:t>
            </a:r>
          </a:p>
        </p:txBody>
      </p:sp>
      <p:pic>
        <p:nvPicPr>
          <p:cNvPr id="2050" name="Picture 2">
            <a:extLst>
              <a:ext uri="{FF2B5EF4-FFF2-40B4-BE49-F238E27FC236}">
                <a16:creationId xmlns:a16="http://schemas.microsoft.com/office/drawing/2014/main" id="{37B60A6F-BC75-2D7E-CA97-10F1DDB564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758" y="1056904"/>
            <a:ext cx="7897091" cy="5035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258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3"/>
          <p:cNvSpPr>
            <a:spLocks noGrp="1"/>
          </p:cNvSpPr>
          <p:nvPr>
            <p:ph type="title"/>
          </p:nvPr>
        </p:nvSpPr>
        <p:spPr>
          <a:xfrm>
            <a:off x="457200" y="-184727"/>
            <a:ext cx="8229600" cy="1339273"/>
          </a:xfrm>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40963" name="Espaço Reservado para Conteúdo 4"/>
          <p:cNvSpPr>
            <a:spLocks noGrp="1"/>
          </p:cNvSpPr>
          <p:nvPr>
            <p:ph idx="1"/>
          </p:nvPr>
        </p:nvSpPr>
        <p:spPr>
          <a:xfrm>
            <a:off x="457200" y="609600"/>
            <a:ext cx="8229600" cy="5516564"/>
          </a:xfrm>
        </p:spPr>
        <p:txBody>
          <a:bodyPr>
            <a:noAutofit/>
          </a:bodyPr>
          <a:lstStyle/>
          <a:p>
            <a:pPr>
              <a:lnSpc>
                <a:spcPct val="120000"/>
              </a:lnSpc>
              <a:buFontTx/>
              <a:buChar char="-"/>
            </a:pPr>
            <a:r>
              <a:rPr lang="pt-BR" sz="2800" b="0" dirty="0">
                <a:solidFill>
                  <a:srgbClr val="5E2A93"/>
                </a:solidFill>
                <a:latin typeface="Calibri"/>
                <a:cs typeface="Calibri"/>
              </a:rPr>
              <a:t>Há crianças que acham o abuso normal, como uma forma de afeto.</a:t>
            </a:r>
          </a:p>
          <a:p>
            <a:pPr>
              <a:lnSpc>
                <a:spcPct val="120000"/>
              </a:lnSpc>
              <a:buFontTx/>
              <a:buChar char="-"/>
            </a:pPr>
            <a:r>
              <a:rPr lang="pt-BR" sz="2800" b="0" dirty="0">
                <a:solidFill>
                  <a:srgbClr val="5E2A93"/>
                </a:solidFill>
                <a:latin typeface="Calibri"/>
                <a:cs typeface="Calibri"/>
              </a:rPr>
              <a:t>O entendimento sexual de uma criança é completamente diferente do de um adulto, mesmo havendo sexualidade em criança. Muitas vezes não sabem que a atividade é errada.</a:t>
            </a:r>
          </a:p>
          <a:p>
            <a:pPr>
              <a:lnSpc>
                <a:spcPct val="120000"/>
              </a:lnSpc>
              <a:buFontTx/>
              <a:buChar char="-"/>
            </a:pPr>
            <a:r>
              <a:rPr lang="pt-BR" sz="2800" dirty="0">
                <a:solidFill>
                  <a:srgbClr val="5E2A93"/>
                </a:solidFill>
                <a:latin typeface="Calibri"/>
                <a:cs typeface="Calibri"/>
              </a:rPr>
              <a:t>Muitas têm experiência de risco de vida.</a:t>
            </a:r>
          </a:p>
          <a:p>
            <a:pPr>
              <a:lnSpc>
                <a:spcPct val="120000"/>
              </a:lnSpc>
              <a:buFontTx/>
              <a:buChar char="-"/>
            </a:pPr>
            <a:r>
              <a:rPr lang="pt-BR" sz="2800" b="0" dirty="0">
                <a:solidFill>
                  <a:srgbClr val="5E2A93"/>
                </a:solidFill>
                <a:latin typeface="Calibri"/>
                <a:cs typeface="Calibri"/>
              </a:rPr>
              <a:t>- A maioria antes do ato, se tem menos de 3 anos, sente no campo do abusador erotismo, que é algo indecifrável para ela e como tal perigoso.</a:t>
            </a:r>
          </a:p>
        </p:txBody>
      </p:sp>
    </p:spTree>
    <p:extLst>
      <p:ext uri="{BB962C8B-B14F-4D97-AF65-F5344CB8AC3E}">
        <p14:creationId xmlns:p14="http://schemas.microsoft.com/office/powerpoint/2010/main" val="3719076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066FE1-8F21-F9B4-5CB6-C421BCD604DB}"/>
              </a:ext>
            </a:extLst>
          </p:cNvPr>
          <p:cNvSpPr>
            <a:spLocks noGrp="1"/>
          </p:cNvSpPr>
          <p:nvPr>
            <p:ph type="title"/>
          </p:nvPr>
        </p:nvSpPr>
        <p:spPr/>
        <p:txBody>
          <a:bodyPr/>
          <a:lstStyle/>
          <a:p>
            <a:r>
              <a:rPr lang="pt-BR" dirty="0"/>
              <a:t>CRIANÇA ESCONDIDA OU MEDO</a:t>
            </a:r>
          </a:p>
        </p:txBody>
      </p:sp>
      <p:pic>
        <p:nvPicPr>
          <p:cNvPr id="5122" name="Picture 2" descr="Criança deprimida! Como ajudar? | Alphafono - Clínica de Fonoaudiologia e  Psicopedagogia">
            <a:extLst>
              <a:ext uri="{FF2B5EF4-FFF2-40B4-BE49-F238E27FC236}">
                <a16:creationId xmlns:a16="http://schemas.microsoft.com/office/drawing/2014/main" id="{6781EDDE-9048-8A96-EA67-F58E3B33C21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1891" y="1417638"/>
            <a:ext cx="7920841" cy="4923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923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3"/>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40963" name="Espaço Reservado para Conteúdo 4"/>
          <p:cNvSpPr>
            <a:spLocks noGrp="1"/>
          </p:cNvSpPr>
          <p:nvPr>
            <p:ph idx="1"/>
          </p:nvPr>
        </p:nvSpPr>
        <p:spPr/>
        <p:txBody>
          <a:bodyPr>
            <a:noAutofit/>
          </a:bodyPr>
          <a:lstStyle/>
          <a:p>
            <a:pPr>
              <a:lnSpc>
                <a:spcPct val="120000"/>
              </a:lnSpc>
              <a:buFontTx/>
              <a:buChar char="-"/>
            </a:pPr>
            <a:r>
              <a:rPr lang="pt-BR" sz="2800" b="0" dirty="0">
                <a:solidFill>
                  <a:srgbClr val="5E2A93"/>
                </a:solidFill>
                <a:latin typeface="Calibri"/>
                <a:cs typeface="Calibri"/>
              </a:rPr>
              <a:t>Crianças não fantasiam abuso sexual, e mesmo não têm percepção nem conhecimento suficiente para mentir sobre abuso. CRIANÇAS NÃO MENTEM.</a:t>
            </a:r>
          </a:p>
          <a:p>
            <a:pPr>
              <a:lnSpc>
                <a:spcPct val="120000"/>
              </a:lnSpc>
              <a:buFontTx/>
              <a:buChar char="-"/>
            </a:pPr>
            <a:r>
              <a:rPr lang="pt-BR" sz="2800" b="0" dirty="0">
                <a:solidFill>
                  <a:srgbClr val="5E2A93"/>
                </a:solidFill>
                <a:latin typeface="Calibri"/>
                <a:cs typeface="Calibri"/>
              </a:rPr>
              <a:t>A criança pode não gritar, normalmente é impedida de gritar, mas pode sorrir como resposta ao medo. Usam resignação, obediência e dissociação para sobreviver ao suplício.</a:t>
            </a:r>
          </a:p>
        </p:txBody>
      </p:sp>
    </p:spTree>
    <p:extLst>
      <p:ext uri="{BB962C8B-B14F-4D97-AF65-F5344CB8AC3E}">
        <p14:creationId xmlns:p14="http://schemas.microsoft.com/office/powerpoint/2010/main" val="127634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37458-D6DC-07A3-5CFC-CBB98EB76301}"/>
              </a:ext>
            </a:extLst>
          </p:cNvPr>
          <p:cNvSpPr>
            <a:spLocks noGrp="1"/>
          </p:cNvSpPr>
          <p:nvPr>
            <p:ph type="title"/>
          </p:nvPr>
        </p:nvSpPr>
        <p:spPr/>
        <p:txBody>
          <a:bodyPr/>
          <a:lstStyle/>
          <a:p>
            <a:r>
              <a:rPr lang="pt-BR" dirty="0">
                <a:solidFill>
                  <a:srgbClr val="5E2A93"/>
                </a:solidFill>
              </a:rPr>
              <a:t>FALTA DE CONTATO</a:t>
            </a:r>
          </a:p>
        </p:txBody>
      </p:sp>
      <p:pic>
        <p:nvPicPr>
          <p:cNvPr id="6146" name="Picture 2" descr="Criança Deprimida Sentada No Chão Com O Fotos e imagens sem royalties">
            <a:extLst>
              <a:ext uri="{FF2B5EF4-FFF2-40B4-BE49-F238E27FC236}">
                <a16:creationId xmlns:a16="http://schemas.microsoft.com/office/drawing/2014/main" id="{54134F07-3A30-8DF5-CA0A-FD932D8C522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5018" y="1508166"/>
            <a:ext cx="8021782" cy="456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838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3"/>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40963" name="Espaço Reservado para Conteúdo 4"/>
          <p:cNvSpPr>
            <a:spLocks noGrp="1"/>
          </p:cNvSpPr>
          <p:nvPr>
            <p:ph idx="1"/>
          </p:nvPr>
        </p:nvSpPr>
        <p:spPr/>
        <p:txBody>
          <a:bodyPr>
            <a:noAutofit/>
          </a:bodyPr>
          <a:lstStyle/>
          <a:p>
            <a:pPr>
              <a:lnSpc>
                <a:spcPct val="120000"/>
              </a:lnSpc>
              <a:buFontTx/>
              <a:buChar char="-"/>
            </a:pPr>
            <a:r>
              <a:rPr lang="pt-BR" sz="2800" b="0" dirty="0">
                <a:solidFill>
                  <a:srgbClr val="5E2A93"/>
                </a:solidFill>
                <a:latin typeface="Calibri"/>
                <a:cs typeface="Calibri"/>
              </a:rPr>
              <a:t>É um fato que se repete </a:t>
            </a:r>
            <a:r>
              <a:rPr lang="pt-BR" sz="2800" b="0" dirty="0" err="1">
                <a:solidFill>
                  <a:srgbClr val="5E2A93"/>
                </a:solidFill>
                <a:latin typeface="Calibri"/>
                <a:cs typeface="Calibri"/>
              </a:rPr>
              <a:t>geracionalmente</a:t>
            </a:r>
            <a:r>
              <a:rPr lang="pt-BR" sz="2800" dirty="0">
                <a:solidFill>
                  <a:srgbClr val="5E2A93"/>
                </a:solidFill>
                <a:latin typeface="Calibri"/>
                <a:cs typeface="Calibri"/>
              </a:rPr>
              <a:t>.</a:t>
            </a:r>
          </a:p>
          <a:p>
            <a:pPr>
              <a:lnSpc>
                <a:spcPct val="120000"/>
              </a:lnSpc>
              <a:buFontTx/>
              <a:buChar char="-"/>
            </a:pPr>
            <a:r>
              <a:rPr lang="pt-BR" sz="2800" b="0" dirty="0">
                <a:solidFill>
                  <a:srgbClr val="5E2A93"/>
                </a:solidFill>
                <a:latin typeface="Calibri"/>
                <a:cs typeface="Calibri"/>
              </a:rPr>
              <a:t> Pedófilos têm anos de prática em escolher vítimas, que crianças são vulneráveis.</a:t>
            </a:r>
          </a:p>
          <a:p>
            <a:pPr>
              <a:lnSpc>
                <a:spcPct val="120000"/>
              </a:lnSpc>
              <a:buFontTx/>
              <a:buChar char="-"/>
            </a:pPr>
            <a:r>
              <a:rPr lang="pt-BR" sz="2800" b="0" dirty="0">
                <a:solidFill>
                  <a:srgbClr val="5E2A93"/>
                </a:solidFill>
                <a:latin typeface="Calibri"/>
                <a:cs typeface="Calibri"/>
              </a:rPr>
              <a:t>A </a:t>
            </a:r>
            <a:r>
              <a:rPr lang="pt-BR" sz="2800" b="0" dirty="0" err="1">
                <a:solidFill>
                  <a:srgbClr val="5E2A93"/>
                </a:solidFill>
                <a:latin typeface="Calibri"/>
                <a:cs typeface="Calibri"/>
              </a:rPr>
              <a:t>sexualização</a:t>
            </a:r>
            <a:r>
              <a:rPr lang="pt-BR" sz="2800" b="0" dirty="0">
                <a:solidFill>
                  <a:srgbClr val="5E2A93"/>
                </a:solidFill>
                <a:latin typeface="Calibri"/>
                <a:cs typeface="Calibri"/>
              </a:rPr>
              <a:t> de roupas não estimula os pedófilos, a escolha deles é por crianças inocentes e infantis.</a:t>
            </a:r>
          </a:p>
        </p:txBody>
      </p:sp>
    </p:spTree>
    <p:extLst>
      <p:ext uri="{BB962C8B-B14F-4D97-AF65-F5344CB8AC3E}">
        <p14:creationId xmlns:p14="http://schemas.microsoft.com/office/powerpoint/2010/main" val="4069783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8A9D8-187E-0C70-6629-271A622DD229}"/>
              </a:ext>
            </a:extLst>
          </p:cNvPr>
          <p:cNvSpPr>
            <a:spLocks noGrp="1"/>
          </p:cNvSpPr>
          <p:nvPr>
            <p:ph type="title"/>
          </p:nvPr>
        </p:nvSpPr>
        <p:spPr/>
        <p:txBody>
          <a:bodyPr>
            <a:normAutofit fontScale="90000"/>
          </a:bodyPr>
          <a:lstStyle/>
          <a:p>
            <a:r>
              <a:rPr lang="pt-BR" dirty="0"/>
              <a:t>CRIANÇAS IRRITADAS E ANOREXICAS</a:t>
            </a:r>
          </a:p>
        </p:txBody>
      </p:sp>
      <p:pic>
        <p:nvPicPr>
          <p:cNvPr id="9218" name="Picture 2" descr="Criança Agitada Que Não Come a Refeição Saudável Foto de Stock - Imagem de  rabugento, tabela: 63224802">
            <a:extLst>
              <a:ext uri="{FF2B5EF4-FFF2-40B4-BE49-F238E27FC236}">
                <a16:creationId xmlns:a16="http://schemas.microsoft.com/office/drawing/2014/main" id="{E6D74F92-3B6D-3CD2-F480-89982EE8DD2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1" y="1417638"/>
            <a:ext cx="7986156" cy="4520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695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p:cNvSpPr>
            <a:spLocks noGrp="1"/>
          </p:cNvSpPr>
          <p:nvPr>
            <p:ph type="title"/>
          </p:nvPr>
        </p:nvSpPr>
        <p:spPr/>
        <p:txBody>
          <a:bodyPr>
            <a:normAutofit/>
          </a:bodyPr>
          <a:lstStyle/>
          <a:p>
            <a:r>
              <a:rPr lang="pt-BR" b="0" dirty="0">
                <a:solidFill>
                  <a:srgbClr val="5E2A93"/>
                </a:solidFill>
                <a:latin typeface="Calibri"/>
                <a:cs typeface="Calibri"/>
              </a:rPr>
              <a:t>Efeitos </a:t>
            </a:r>
          </a:p>
        </p:txBody>
      </p:sp>
      <p:sp>
        <p:nvSpPr>
          <p:cNvPr id="43011" name="Espaço Reservado para Conteúdo 2"/>
          <p:cNvSpPr>
            <a:spLocks noGrp="1"/>
          </p:cNvSpPr>
          <p:nvPr>
            <p:ph idx="1"/>
          </p:nvPr>
        </p:nvSpPr>
        <p:spPr/>
        <p:txBody>
          <a:bodyPr/>
          <a:lstStyle/>
          <a:p>
            <a:pPr>
              <a:buFontTx/>
              <a:buChar char="-"/>
            </a:pPr>
            <a:r>
              <a:rPr lang="pt-BR" sz="2800" b="0" dirty="0">
                <a:solidFill>
                  <a:srgbClr val="5E2A93"/>
                </a:solidFill>
                <a:latin typeface="Calibri"/>
                <a:cs typeface="Calibri"/>
              </a:rPr>
              <a:t>Efeitos Emocionais</a:t>
            </a:r>
          </a:p>
          <a:p>
            <a:pPr>
              <a:buFontTx/>
              <a:buChar char="-"/>
            </a:pPr>
            <a:r>
              <a:rPr lang="pt-BR" sz="2800" b="0" dirty="0">
                <a:solidFill>
                  <a:srgbClr val="5E2A93"/>
                </a:solidFill>
                <a:latin typeface="Calibri"/>
                <a:cs typeface="Calibri"/>
              </a:rPr>
              <a:t>Efeitos Interpessoais</a:t>
            </a:r>
          </a:p>
          <a:p>
            <a:pPr>
              <a:buFontTx/>
              <a:buChar char="-"/>
            </a:pPr>
            <a:r>
              <a:rPr lang="pt-BR" sz="2800" b="0" dirty="0">
                <a:solidFill>
                  <a:srgbClr val="5E2A93"/>
                </a:solidFill>
                <a:latin typeface="Calibri"/>
                <a:cs typeface="Calibri"/>
              </a:rPr>
              <a:t>Efeitos Comportamentais</a:t>
            </a:r>
          </a:p>
          <a:p>
            <a:pPr>
              <a:buFontTx/>
              <a:buChar char="-"/>
            </a:pPr>
            <a:r>
              <a:rPr lang="pt-BR" sz="2800" b="0" dirty="0">
                <a:solidFill>
                  <a:srgbClr val="5E2A93"/>
                </a:solidFill>
                <a:latin typeface="Calibri"/>
                <a:cs typeface="Calibri"/>
              </a:rPr>
              <a:t>Efeitos Cognitivos</a:t>
            </a:r>
          </a:p>
          <a:p>
            <a:pPr>
              <a:buFontTx/>
              <a:buChar char="-"/>
            </a:pPr>
            <a:r>
              <a:rPr lang="pt-BR" sz="2800" b="0" dirty="0">
                <a:solidFill>
                  <a:srgbClr val="5E2A93"/>
                </a:solidFill>
                <a:latin typeface="Calibri"/>
                <a:cs typeface="Calibri"/>
              </a:rPr>
              <a:t>Efeitos Físicos</a:t>
            </a:r>
          </a:p>
          <a:p>
            <a:pPr>
              <a:buFontTx/>
              <a:buChar char="-"/>
            </a:pPr>
            <a:r>
              <a:rPr lang="pt-BR" sz="2800" b="0" dirty="0">
                <a:solidFill>
                  <a:srgbClr val="5E2A93"/>
                </a:solidFill>
                <a:latin typeface="Calibri"/>
                <a:cs typeface="Calibri"/>
              </a:rPr>
              <a:t>Efeitos Sexuais</a:t>
            </a:r>
          </a:p>
          <a:p>
            <a:endParaRPr lang="pt-BR" sz="2800" b="0" dirty="0">
              <a:solidFill>
                <a:srgbClr val="5E2A93"/>
              </a:solidFill>
              <a:latin typeface="Calibri"/>
              <a:cs typeface="Calibri"/>
            </a:endParaRPr>
          </a:p>
        </p:txBody>
      </p:sp>
    </p:spTree>
    <p:extLst>
      <p:ext uri="{BB962C8B-B14F-4D97-AF65-F5344CB8AC3E}">
        <p14:creationId xmlns:p14="http://schemas.microsoft.com/office/powerpoint/2010/main" val="3187716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847725"/>
          </a:xfrm>
        </p:spPr>
        <p:txBody>
          <a:bodyPr>
            <a:normAutofit/>
          </a:bodyPr>
          <a:lstStyle/>
          <a:p>
            <a:pPr algn="ctr">
              <a:defRPr/>
            </a:pPr>
            <a:r>
              <a:rPr lang="en-US" sz="4400" b="0" dirty="0">
                <a:solidFill>
                  <a:srgbClr val="5E2A93"/>
                </a:solidFill>
                <a:latin typeface="Calibri"/>
                <a:cs typeface="Calibri"/>
              </a:rPr>
              <a:t>Como </a:t>
            </a:r>
            <a:r>
              <a:rPr lang="en-US" sz="4400" b="0" dirty="0" err="1">
                <a:solidFill>
                  <a:srgbClr val="5E2A93"/>
                </a:solidFill>
                <a:latin typeface="Calibri"/>
                <a:cs typeface="Calibri"/>
              </a:rPr>
              <a:t>identificar</a:t>
            </a:r>
            <a:r>
              <a:rPr lang="en-US" sz="4400" b="0" dirty="0">
                <a:solidFill>
                  <a:srgbClr val="5E2A93"/>
                </a:solidFill>
                <a:latin typeface="Calibri"/>
                <a:cs typeface="Calibri"/>
              </a:rPr>
              <a:t>?</a:t>
            </a:r>
          </a:p>
        </p:txBody>
      </p:sp>
      <p:pic>
        <p:nvPicPr>
          <p:cNvPr id="9218" name="Picture 2" descr="PR tem 12 casos por dia de abuso sexual infantil; veja como identificar e  denunciar - RIC Mais">
            <a:extLst>
              <a:ext uri="{FF2B5EF4-FFF2-40B4-BE49-F238E27FC236}">
                <a16:creationId xmlns:a16="http://schemas.microsoft.com/office/drawing/2014/main" id="{6AA224F2-A632-3625-BE61-6B349953E2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847725"/>
            <a:ext cx="8372475" cy="508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017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4F9608D-8EE2-879D-A116-661C04DF98CA}"/>
              </a:ext>
            </a:extLst>
          </p:cNvPr>
          <p:cNvSpPr>
            <a:spLocks noGrp="1"/>
          </p:cNvSpPr>
          <p:nvPr>
            <p:ph type="title"/>
          </p:nvPr>
        </p:nvSpPr>
        <p:spPr/>
        <p:txBody>
          <a:bodyPr/>
          <a:lstStyle/>
          <a:p>
            <a:r>
              <a:rPr lang="pt-BR" dirty="0">
                <a:solidFill>
                  <a:srgbClr val="7030A0"/>
                </a:solidFill>
              </a:rPr>
              <a:t>ABUSO NA INFÂNCIA</a:t>
            </a:r>
          </a:p>
        </p:txBody>
      </p:sp>
      <p:sp>
        <p:nvSpPr>
          <p:cNvPr id="5" name="Espaço Reservado para Conteúdo 4">
            <a:extLst>
              <a:ext uri="{FF2B5EF4-FFF2-40B4-BE49-F238E27FC236}">
                <a16:creationId xmlns:a16="http://schemas.microsoft.com/office/drawing/2014/main" id="{DAA5D162-8E4E-0120-092A-8DFE5923202E}"/>
              </a:ext>
            </a:extLst>
          </p:cNvPr>
          <p:cNvSpPr>
            <a:spLocks noGrp="1"/>
          </p:cNvSpPr>
          <p:nvPr>
            <p:ph idx="1"/>
          </p:nvPr>
        </p:nvSpPr>
        <p:spPr/>
        <p:txBody>
          <a:bodyPr/>
          <a:lstStyle/>
          <a:p>
            <a:r>
              <a:rPr lang="pt-BR" dirty="0">
                <a:solidFill>
                  <a:srgbClr val="7030A0"/>
                </a:solidFill>
              </a:rPr>
              <a:t>Ferimentos na genitália</a:t>
            </a:r>
          </a:p>
          <a:p>
            <a:r>
              <a:rPr lang="pt-BR" dirty="0">
                <a:solidFill>
                  <a:srgbClr val="7030A0"/>
                </a:solidFill>
              </a:rPr>
              <a:t>Eczema na genitália</a:t>
            </a:r>
          </a:p>
          <a:p>
            <a:r>
              <a:rPr lang="pt-BR" dirty="0">
                <a:solidFill>
                  <a:srgbClr val="7030A0"/>
                </a:solidFill>
              </a:rPr>
              <a:t>Afta na boca</a:t>
            </a:r>
          </a:p>
          <a:p>
            <a:r>
              <a:rPr lang="pt-BR" dirty="0">
                <a:solidFill>
                  <a:srgbClr val="7030A0"/>
                </a:solidFill>
              </a:rPr>
              <a:t>Verminose</a:t>
            </a:r>
          </a:p>
          <a:p>
            <a:r>
              <a:rPr lang="pt-BR" dirty="0">
                <a:solidFill>
                  <a:srgbClr val="7030A0"/>
                </a:solidFill>
              </a:rPr>
              <a:t>Gases</a:t>
            </a:r>
          </a:p>
          <a:p>
            <a:r>
              <a:rPr lang="pt-BR" dirty="0">
                <a:solidFill>
                  <a:srgbClr val="7030A0"/>
                </a:solidFill>
              </a:rPr>
              <a:t>Constipação</a:t>
            </a:r>
          </a:p>
          <a:p>
            <a:r>
              <a:rPr lang="pt-BR" dirty="0">
                <a:solidFill>
                  <a:srgbClr val="7030A0"/>
                </a:solidFill>
              </a:rPr>
              <a:t>Amigdalite de repetição</a:t>
            </a:r>
          </a:p>
          <a:p>
            <a:endParaRPr lang="pt-BR" dirty="0"/>
          </a:p>
        </p:txBody>
      </p:sp>
    </p:spTree>
    <p:extLst>
      <p:ext uri="{BB962C8B-B14F-4D97-AF65-F5344CB8AC3E}">
        <p14:creationId xmlns:p14="http://schemas.microsoft.com/office/powerpoint/2010/main" val="3864616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ítulo 3"/>
          <p:cNvSpPr>
            <a:spLocks noGrp="1"/>
          </p:cNvSpPr>
          <p:nvPr>
            <p:ph type="title"/>
          </p:nvPr>
        </p:nvSpPr>
        <p:spPr/>
        <p:txBody>
          <a:bodyPr>
            <a:normAutofit/>
          </a:bodyPr>
          <a:lstStyle/>
          <a:p>
            <a:r>
              <a:rPr lang="pt-BR" sz="3200" b="0" dirty="0">
                <a:solidFill>
                  <a:srgbClr val="5E2A93"/>
                </a:solidFill>
                <a:latin typeface="Calibri"/>
                <a:cs typeface="Calibri"/>
              </a:rPr>
              <a:t>SITUAÇÕES SUSPEITAS</a:t>
            </a:r>
          </a:p>
        </p:txBody>
      </p:sp>
      <p:sp>
        <p:nvSpPr>
          <p:cNvPr id="5" name="Espaço Reservado para Conteúdo 4"/>
          <p:cNvSpPr>
            <a:spLocks noGrp="1"/>
          </p:cNvSpPr>
          <p:nvPr>
            <p:ph idx="1"/>
          </p:nvPr>
        </p:nvSpPr>
        <p:spPr>
          <a:xfrm>
            <a:off x="457200" y="1151906"/>
            <a:ext cx="8229600" cy="4974257"/>
          </a:xfrm>
        </p:spPr>
        <p:txBody>
          <a:bodyPr>
            <a:noAutofit/>
          </a:bodyPr>
          <a:lstStyle/>
          <a:p>
            <a:pPr>
              <a:buFontTx/>
              <a:buChar char="-"/>
            </a:pPr>
            <a:r>
              <a:rPr lang="pt-BR" sz="2800" b="0" dirty="0">
                <a:solidFill>
                  <a:srgbClr val="5E2A93"/>
                </a:solidFill>
                <a:latin typeface="Calibri"/>
                <a:cs typeface="Calibri"/>
              </a:rPr>
              <a:t>Retoma a comportamentos como fazer xixi na cama.</a:t>
            </a:r>
          </a:p>
          <a:p>
            <a:pPr>
              <a:buFontTx/>
              <a:buChar char="-"/>
            </a:pPr>
            <a:r>
              <a:rPr lang="pt-BR" sz="2800" b="0" dirty="0">
                <a:solidFill>
                  <a:srgbClr val="5E2A93"/>
                </a:solidFill>
                <a:latin typeface="Calibri"/>
                <a:cs typeface="Calibri"/>
              </a:rPr>
              <a:t>Tem medos inexplicáveis de lugares e pessoas.</a:t>
            </a:r>
          </a:p>
          <a:p>
            <a:pPr>
              <a:buFontTx/>
              <a:buChar char="-"/>
            </a:pPr>
            <a:r>
              <a:rPr lang="pt-BR" sz="2800" b="0" dirty="0">
                <a:solidFill>
                  <a:srgbClr val="5E2A93"/>
                </a:solidFill>
                <a:latin typeface="Calibri"/>
                <a:cs typeface="Calibri"/>
              </a:rPr>
              <a:t>Tem ataques de raiva. </a:t>
            </a:r>
          </a:p>
          <a:p>
            <a:pPr>
              <a:buFontTx/>
              <a:buChar char="-"/>
            </a:pPr>
            <a:r>
              <a:rPr lang="pt-BR" sz="2800" b="0" dirty="0">
                <a:solidFill>
                  <a:srgbClr val="5E2A93"/>
                </a:solidFill>
                <a:latin typeface="Calibri"/>
                <a:cs typeface="Calibri"/>
              </a:rPr>
              <a:t>Sente-se </a:t>
            </a:r>
            <a:r>
              <a:rPr lang="pt-BR" sz="2800" b="0" dirty="0" err="1">
                <a:solidFill>
                  <a:srgbClr val="5E2A93"/>
                </a:solidFill>
                <a:latin typeface="Calibri"/>
                <a:cs typeface="Calibri"/>
              </a:rPr>
              <a:t>pseudo</a:t>
            </a:r>
            <a:r>
              <a:rPr lang="pt-BR" sz="2800" b="0" dirty="0">
                <a:solidFill>
                  <a:srgbClr val="5E2A93"/>
                </a:solidFill>
                <a:latin typeface="Calibri"/>
                <a:cs typeface="Calibri"/>
              </a:rPr>
              <a:t>-adulto.</a:t>
            </a:r>
          </a:p>
          <a:p>
            <a:pPr>
              <a:buFontTx/>
              <a:buChar char="-"/>
            </a:pPr>
            <a:r>
              <a:rPr lang="pt-BR" sz="2800" b="0" dirty="0">
                <a:solidFill>
                  <a:srgbClr val="5E2A93"/>
                </a:solidFill>
                <a:latin typeface="Calibri"/>
                <a:cs typeface="Calibri"/>
              </a:rPr>
              <a:t>Deprimida/o</a:t>
            </a:r>
            <a:endParaRPr lang="pt-BR" sz="2800" dirty="0">
              <a:solidFill>
                <a:srgbClr val="5E2A93"/>
              </a:solidFill>
              <a:latin typeface="Calibri"/>
              <a:cs typeface="Calibri"/>
            </a:endParaRPr>
          </a:p>
          <a:p>
            <a:pPr>
              <a:buFontTx/>
              <a:buChar char="-"/>
            </a:pPr>
            <a:r>
              <a:rPr lang="pt-BR" sz="2800" b="0" dirty="0">
                <a:solidFill>
                  <a:srgbClr val="5E2A93"/>
                </a:solidFill>
                <a:latin typeface="Calibri"/>
                <a:cs typeface="Calibri"/>
              </a:rPr>
              <a:t>Apresenta sinais físicos de feridas genitais. </a:t>
            </a:r>
          </a:p>
          <a:p>
            <a:pPr>
              <a:buFontTx/>
              <a:buChar char="-"/>
            </a:pPr>
            <a:r>
              <a:rPr lang="pt-BR" sz="2800" b="0" dirty="0">
                <a:solidFill>
                  <a:srgbClr val="5E2A93"/>
                </a:solidFill>
                <a:latin typeface="Calibri"/>
                <a:cs typeface="Calibri"/>
              </a:rPr>
              <a:t>Auto ferir-se</a:t>
            </a:r>
          </a:p>
          <a:p>
            <a:pPr>
              <a:buFontTx/>
              <a:buChar char="-"/>
            </a:pPr>
            <a:r>
              <a:rPr lang="pt-BR" sz="2800" b="0" dirty="0">
                <a:solidFill>
                  <a:srgbClr val="5E2A93"/>
                </a:solidFill>
                <a:latin typeface="Calibri"/>
                <a:cs typeface="Calibri"/>
              </a:rPr>
              <a:t>Apresenta formação de gazes comumente, dores abdominais</a:t>
            </a:r>
            <a:r>
              <a:rPr lang="pt-BR" sz="2800" dirty="0">
                <a:solidFill>
                  <a:srgbClr val="5E2A93"/>
                </a:solidFill>
                <a:latin typeface="Calibri"/>
                <a:cs typeface="Calibri"/>
              </a:rPr>
              <a:t>.</a:t>
            </a:r>
          </a:p>
          <a:p>
            <a:pPr>
              <a:buFontTx/>
              <a:buChar char="-"/>
            </a:pPr>
            <a:r>
              <a:rPr lang="pt-BR" sz="2800" b="0" dirty="0">
                <a:solidFill>
                  <a:srgbClr val="5E2A93"/>
                </a:solidFill>
                <a:latin typeface="Calibri"/>
                <a:cs typeface="Calibri"/>
              </a:rPr>
              <a:t>Verminose</a:t>
            </a:r>
            <a:r>
              <a:rPr lang="pt-BR" sz="2800" dirty="0">
                <a:solidFill>
                  <a:srgbClr val="5E2A93"/>
                </a:solidFill>
                <a:latin typeface="Calibri"/>
                <a:cs typeface="Calibri"/>
              </a:rPr>
              <a:t>s</a:t>
            </a:r>
            <a:endParaRPr lang="pt-BR" sz="2800" b="0" dirty="0">
              <a:solidFill>
                <a:srgbClr val="5E2A93"/>
              </a:solidFill>
              <a:latin typeface="Calibri"/>
              <a:cs typeface="Calibri"/>
            </a:endParaRPr>
          </a:p>
        </p:txBody>
      </p:sp>
    </p:spTree>
    <p:extLst>
      <p:ext uri="{BB962C8B-B14F-4D97-AF65-F5344CB8AC3E}">
        <p14:creationId xmlns:p14="http://schemas.microsoft.com/office/powerpoint/2010/main" val="82293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5F14B7-CE43-809C-AC5A-A5E1A8D85E7C}"/>
              </a:ext>
            </a:extLst>
          </p:cNvPr>
          <p:cNvSpPr>
            <a:spLocks noGrp="1"/>
          </p:cNvSpPr>
          <p:nvPr>
            <p:ph type="title"/>
          </p:nvPr>
        </p:nvSpPr>
        <p:spPr/>
        <p:txBody>
          <a:bodyPr>
            <a:normAutofit/>
          </a:bodyPr>
          <a:lstStyle/>
          <a:p>
            <a:r>
              <a:rPr lang="pt-BR" dirty="0">
                <a:solidFill>
                  <a:srgbClr val="5E2A93"/>
                </a:solidFill>
              </a:rPr>
              <a:t>ABUSOS AO NASCER</a:t>
            </a:r>
          </a:p>
        </p:txBody>
      </p:sp>
      <p:pic>
        <p:nvPicPr>
          <p:cNvPr id="3074" name="Picture 2">
            <a:extLst>
              <a:ext uri="{FF2B5EF4-FFF2-40B4-BE49-F238E27FC236}">
                <a16:creationId xmlns:a16="http://schemas.microsoft.com/office/drawing/2014/main" id="{EE1A74B8-2859-AAA0-F591-6ADA886ED2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384" y="2043954"/>
            <a:ext cx="7635834" cy="4107464"/>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id="{33558F33-A18B-DEE2-99A6-EC0B6251E122}"/>
              </a:ext>
            </a:extLst>
          </p:cNvPr>
          <p:cNvSpPr txBox="1"/>
          <p:nvPr/>
        </p:nvSpPr>
        <p:spPr>
          <a:xfrm>
            <a:off x="344384" y="1626919"/>
            <a:ext cx="7635833" cy="369332"/>
          </a:xfrm>
          <a:prstGeom prst="rect">
            <a:avLst/>
          </a:prstGeom>
          <a:noFill/>
        </p:spPr>
        <p:txBody>
          <a:bodyPr wrap="square">
            <a:spAutoFit/>
          </a:bodyPr>
          <a:lstStyle/>
          <a:p>
            <a:r>
              <a:rPr lang="pt-BR" dirty="0"/>
              <a:t>Taquipneia transitória do recém-nascido, não justifica separação da mãe</a:t>
            </a:r>
          </a:p>
        </p:txBody>
      </p:sp>
    </p:spTree>
    <p:extLst>
      <p:ext uri="{BB962C8B-B14F-4D97-AF65-F5344CB8AC3E}">
        <p14:creationId xmlns:p14="http://schemas.microsoft.com/office/powerpoint/2010/main" val="2935060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49437DD-A1F0-1E1D-3839-2E01898B5C1A}"/>
              </a:ext>
            </a:extLst>
          </p:cNvPr>
          <p:cNvSpPr>
            <a:spLocks noGrp="1"/>
          </p:cNvSpPr>
          <p:nvPr>
            <p:ph type="title"/>
          </p:nvPr>
        </p:nvSpPr>
        <p:spPr/>
        <p:txBody>
          <a:bodyPr/>
          <a:lstStyle/>
          <a:p>
            <a:r>
              <a:rPr lang="pt-BR" sz="4400" b="0" dirty="0">
                <a:solidFill>
                  <a:srgbClr val="5E2A93"/>
                </a:solidFill>
                <a:latin typeface="Calibri"/>
                <a:cs typeface="Calibri"/>
              </a:rPr>
              <a:t>SITUAÇÕES SUSPEITAS</a:t>
            </a:r>
            <a:endParaRPr lang="pt-BR" dirty="0"/>
          </a:p>
        </p:txBody>
      </p:sp>
      <p:pic>
        <p:nvPicPr>
          <p:cNvPr id="6" name="Picture 2" descr="Uma criança ou adolescente é abusado sexualmente a cada 19 horas no RN - A  Verdade">
            <a:extLst>
              <a:ext uri="{FF2B5EF4-FFF2-40B4-BE49-F238E27FC236}">
                <a16:creationId xmlns:a16="http://schemas.microsoft.com/office/drawing/2014/main" id="{9004BDC8-28DE-3093-45AF-C9EE56E734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71625"/>
            <a:ext cx="7705725"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182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ítulo 3"/>
          <p:cNvSpPr>
            <a:spLocks noGrp="1"/>
          </p:cNvSpPr>
          <p:nvPr>
            <p:ph type="title"/>
          </p:nvPr>
        </p:nvSpPr>
        <p:spPr>
          <a:xfrm>
            <a:off x="457200" y="-320040"/>
            <a:ext cx="8229600" cy="1520190"/>
          </a:xfrm>
        </p:spPr>
        <p:txBody>
          <a:bodyPr>
            <a:normAutofit/>
          </a:bodyPr>
          <a:lstStyle/>
          <a:p>
            <a:r>
              <a:rPr lang="pt-BR" sz="3200" b="0" dirty="0">
                <a:solidFill>
                  <a:srgbClr val="5E2A93"/>
                </a:solidFill>
                <a:latin typeface="Calibri"/>
                <a:cs typeface="Calibri"/>
              </a:rPr>
              <a:t>SITUAÇÕES SUSPEITAS</a:t>
            </a:r>
          </a:p>
        </p:txBody>
      </p:sp>
      <p:sp>
        <p:nvSpPr>
          <p:cNvPr id="5" name="Espaço Reservado para Conteúdo 4"/>
          <p:cNvSpPr>
            <a:spLocks noGrp="1"/>
          </p:cNvSpPr>
          <p:nvPr>
            <p:ph idx="1"/>
          </p:nvPr>
        </p:nvSpPr>
        <p:spPr>
          <a:xfrm>
            <a:off x="457200" y="1120140"/>
            <a:ext cx="8229600" cy="5006023"/>
          </a:xfrm>
        </p:spPr>
        <p:txBody>
          <a:bodyPr>
            <a:noAutofit/>
          </a:bodyPr>
          <a:lstStyle/>
          <a:p>
            <a:pPr>
              <a:buFontTx/>
              <a:buChar char="-"/>
            </a:pPr>
            <a:r>
              <a:rPr lang="pt-BR" sz="2800" b="0" dirty="0">
                <a:solidFill>
                  <a:srgbClr val="7030A0"/>
                </a:solidFill>
                <a:cs typeface="Calibri"/>
              </a:rPr>
              <a:t>Comportamento sexual inadequado com brinquedos e objetos.</a:t>
            </a:r>
          </a:p>
          <a:p>
            <a:pPr>
              <a:buFontTx/>
              <a:buChar char="-"/>
            </a:pPr>
            <a:r>
              <a:rPr lang="pt-BR" sz="2800" dirty="0">
                <a:solidFill>
                  <a:srgbClr val="7030A0"/>
                </a:solidFill>
              </a:rPr>
              <a:t>Mudanças bruscas de comportamento sem explicação aparente; Mudanças súbitas de humor.</a:t>
            </a:r>
            <a:endParaRPr lang="pt-BR" sz="2800" dirty="0">
              <a:solidFill>
                <a:srgbClr val="7030A0"/>
              </a:solidFill>
              <a:cs typeface="Calibri"/>
            </a:endParaRPr>
          </a:p>
          <a:p>
            <a:pPr>
              <a:buFontTx/>
              <a:buChar char="-"/>
            </a:pPr>
            <a:r>
              <a:rPr lang="pt-BR" sz="2800" b="0" dirty="0">
                <a:solidFill>
                  <a:srgbClr val="7030A0"/>
                </a:solidFill>
                <a:cs typeface="Calibri"/>
              </a:rPr>
              <a:t>Pesadelos e distúrbios do sono (pesadelo, sonolência, sonambulismo) </a:t>
            </a:r>
          </a:p>
          <a:p>
            <a:pPr>
              <a:buFontTx/>
              <a:buChar char="-"/>
            </a:pPr>
            <a:r>
              <a:rPr lang="pt-BR" sz="2800" b="0" dirty="0">
                <a:solidFill>
                  <a:srgbClr val="7030A0"/>
                </a:solidFill>
                <a:cs typeface="Calibri"/>
              </a:rPr>
              <a:t>Mudança de hábitos alimentares.</a:t>
            </a:r>
          </a:p>
          <a:p>
            <a:pPr>
              <a:buFontTx/>
              <a:buChar char="-"/>
            </a:pPr>
            <a:r>
              <a:rPr lang="pt-BR" sz="2800" b="0" dirty="0">
                <a:solidFill>
                  <a:srgbClr val="7030A0"/>
                </a:solidFill>
                <a:cs typeface="Calibri"/>
              </a:rPr>
              <a:t>A criança </a:t>
            </a:r>
            <a:r>
              <a:rPr lang="pt-BR" sz="2800" dirty="0">
                <a:solidFill>
                  <a:srgbClr val="7030A0"/>
                </a:solidFill>
                <a:cs typeface="Calibri"/>
              </a:rPr>
              <a:t>t</a:t>
            </a:r>
            <a:r>
              <a:rPr lang="pt-BR" sz="2800" b="0" dirty="0">
                <a:solidFill>
                  <a:srgbClr val="7030A0"/>
                </a:solidFill>
                <a:cs typeface="Calibri"/>
              </a:rPr>
              <a:t>orna-se isolada, retraída, desatenta, fantasiosa, baixo rendimento escolar, baixa autoestima</a:t>
            </a:r>
          </a:p>
          <a:p>
            <a:pPr>
              <a:buFontTx/>
              <a:buChar char="-"/>
            </a:pPr>
            <a:r>
              <a:rPr lang="pt-BR" sz="2800" dirty="0">
                <a:solidFill>
                  <a:srgbClr val="7030A0"/>
                </a:solidFill>
              </a:rPr>
              <a:t>Isolamento social; evasão escolar; medo de escuro ou de ficar sozinho.</a:t>
            </a:r>
            <a:endParaRPr lang="pt-BR" sz="2800" dirty="0">
              <a:solidFill>
                <a:srgbClr val="7030A0"/>
              </a:solidFill>
              <a:cs typeface="Calibri"/>
            </a:endParaRPr>
          </a:p>
        </p:txBody>
      </p:sp>
    </p:spTree>
    <p:extLst>
      <p:ext uri="{BB962C8B-B14F-4D97-AF65-F5344CB8AC3E}">
        <p14:creationId xmlns:p14="http://schemas.microsoft.com/office/powerpoint/2010/main" val="1061295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28F750-8684-A199-6F88-E1DBA66399A5}"/>
              </a:ext>
            </a:extLst>
          </p:cNvPr>
          <p:cNvSpPr>
            <a:spLocks noGrp="1"/>
          </p:cNvSpPr>
          <p:nvPr>
            <p:ph type="title"/>
          </p:nvPr>
        </p:nvSpPr>
        <p:spPr/>
        <p:txBody>
          <a:bodyPr>
            <a:normAutofit/>
          </a:bodyPr>
          <a:lstStyle/>
          <a:p>
            <a:r>
              <a:rPr lang="pt-BR" sz="3200" b="0" dirty="0">
                <a:solidFill>
                  <a:srgbClr val="5E2A93"/>
                </a:solidFill>
                <a:latin typeface="Calibri"/>
                <a:cs typeface="Calibri"/>
              </a:rPr>
              <a:t>SITUAÇÕES SUSPEITAS</a:t>
            </a:r>
            <a:endParaRPr lang="pt-BR" sz="3200" dirty="0"/>
          </a:p>
        </p:txBody>
      </p:sp>
      <p:pic>
        <p:nvPicPr>
          <p:cNvPr id="4098" name="Picture 2" descr="Apenas 10% dos casos de violência sexual infantil são denunciados no Brasil  - Notícias - R7 Brasília">
            <a:extLst>
              <a:ext uri="{FF2B5EF4-FFF2-40B4-BE49-F238E27FC236}">
                <a16:creationId xmlns:a16="http://schemas.microsoft.com/office/drawing/2014/main" id="{DDD44044-B737-159C-D393-3467A97F8F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7"/>
            <a:ext cx="7829550" cy="4611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106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ítulo 3"/>
          <p:cNvSpPr>
            <a:spLocks noGrp="1"/>
          </p:cNvSpPr>
          <p:nvPr>
            <p:ph type="title"/>
          </p:nvPr>
        </p:nvSpPr>
        <p:spPr>
          <a:xfrm>
            <a:off x="457200" y="2474923"/>
            <a:ext cx="8229600" cy="1143000"/>
          </a:xfrm>
        </p:spPr>
        <p:txBody>
          <a:bodyPr>
            <a:noAutofit/>
          </a:bodyPr>
          <a:lstStyle/>
          <a:p>
            <a:r>
              <a:rPr lang="pt-BR" b="0" dirty="0">
                <a:solidFill>
                  <a:srgbClr val="5E2A93"/>
                </a:solidFill>
                <a:latin typeface="Calibri"/>
                <a:cs typeface="Calibri"/>
              </a:rPr>
              <a:t>A maior forma de proteção é o vínculo amoroso e a intuição materna</a:t>
            </a:r>
          </a:p>
        </p:txBody>
      </p:sp>
    </p:spTree>
    <p:extLst>
      <p:ext uri="{BB962C8B-B14F-4D97-AF65-F5344CB8AC3E}">
        <p14:creationId xmlns:p14="http://schemas.microsoft.com/office/powerpoint/2010/main" val="3079913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5E2A93"/>
                </a:solidFill>
              </a:rPr>
              <a:t>CONSEQUÊNCIAS</a:t>
            </a:r>
          </a:p>
        </p:txBody>
      </p:sp>
      <p:sp>
        <p:nvSpPr>
          <p:cNvPr id="134146" name="Rectangle 3"/>
          <p:cNvSpPr>
            <a:spLocks noGrp="1" noChangeArrowheads="1"/>
          </p:cNvSpPr>
          <p:nvPr>
            <p:ph idx="1"/>
          </p:nvPr>
        </p:nvSpPr>
        <p:spPr/>
        <p:txBody>
          <a:bodyPr>
            <a:normAutofit/>
          </a:bodyPr>
          <a:lstStyle/>
          <a:p>
            <a:pPr>
              <a:buFontTx/>
              <a:buChar char="-"/>
            </a:pPr>
            <a:r>
              <a:rPr lang="pt-BR" altLang="zh-CN" sz="2800" b="0" dirty="0">
                <a:solidFill>
                  <a:srgbClr val="5E2A93"/>
                </a:solidFill>
                <a:latin typeface="Calibri"/>
                <a:ea typeface="宋体" charset="0"/>
                <a:cs typeface="Calibri"/>
              </a:rPr>
              <a:t>O abuso sexual infantil tem sido visto como distúrbio de estresse pós-traumático (</a:t>
            </a:r>
            <a:r>
              <a:rPr lang="pt-BR" altLang="zh-CN" sz="2800" b="0" i="1" dirty="0">
                <a:solidFill>
                  <a:srgbClr val="5E2A93"/>
                </a:solidFill>
                <a:latin typeface="Calibri"/>
                <a:ea typeface="宋体" charset="0"/>
                <a:cs typeface="Calibri"/>
              </a:rPr>
              <a:t>post- </a:t>
            </a:r>
            <a:r>
              <a:rPr lang="pt-BR" altLang="zh-CN" sz="2800" b="0" i="1" dirty="0" err="1">
                <a:solidFill>
                  <a:srgbClr val="5E2A93"/>
                </a:solidFill>
                <a:latin typeface="Calibri"/>
                <a:ea typeface="宋体" charset="0"/>
                <a:cs typeface="Calibri"/>
              </a:rPr>
              <a:t>traumatic</a:t>
            </a:r>
            <a:r>
              <a:rPr lang="pt-BR" altLang="zh-CN" sz="2800" b="0" i="1" dirty="0">
                <a:solidFill>
                  <a:srgbClr val="5E2A93"/>
                </a:solidFill>
                <a:latin typeface="Calibri"/>
                <a:ea typeface="宋体" charset="0"/>
                <a:cs typeface="Calibri"/>
              </a:rPr>
              <a:t> stress </a:t>
            </a:r>
            <a:r>
              <a:rPr lang="pt-BR" altLang="zh-CN" sz="2800" b="0" i="1" dirty="0" err="1">
                <a:solidFill>
                  <a:srgbClr val="5E2A93"/>
                </a:solidFill>
                <a:latin typeface="Calibri"/>
                <a:ea typeface="宋体" charset="0"/>
                <a:cs typeface="Calibri"/>
              </a:rPr>
              <a:t>disorder</a:t>
            </a:r>
            <a:r>
              <a:rPr lang="pt-BR" altLang="zh-CN" sz="2800" b="0" i="1" dirty="0">
                <a:solidFill>
                  <a:srgbClr val="5E2A93"/>
                </a:solidFill>
                <a:latin typeface="Calibri"/>
                <a:ea typeface="宋体" charset="0"/>
                <a:cs typeface="Calibri"/>
              </a:rPr>
              <a:t> </a:t>
            </a:r>
            <a:r>
              <a:rPr lang="pt-BR" altLang="zh-CN" sz="2800" b="0" dirty="0">
                <a:solidFill>
                  <a:srgbClr val="5E2A93"/>
                </a:solidFill>
                <a:latin typeface="Calibri"/>
                <a:ea typeface="宋体" charset="0"/>
                <a:cs typeface="Calibri"/>
              </a:rPr>
              <a:t>– PTSD), causando “transtorno do déficit de atenção”, hiperatividade </a:t>
            </a:r>
            <a:r>
              <a:rPr lang="pt-BR" altLang="zh-CN" sz="2800" b="0" dirty="0" err="1">
                <a:solidFill>
                  <a:srgbClr val="5E2A93"/>
                </a:solidFill>
                <a:latin typeface="Calibri"/>
                <a:ea typeface="宋体" charset="0"/>
                <a:cs typeface="Calibri"/>
              </a:rPr>
              <a:t>anti-social</a:t>
            </a:r>
            <a:r>
              <a:rPr lang="pt-BR" altLang="zh-CN" sz="2800" b="0" dirty="0">
                <a:solidFill>
                  <a:srgbClr val="5E2A93"/>
                </a:solidFill>
                <a:latin typeface="Calibri"/>
                <a:ea typeface="宋体" charset="0"/>
                <a:cs typeface="Calibri"/>
              </a:rPr>
              <a:t> e distúrbio de personalidade </a:t>
            </a:r>
            <a:r>
              <a:rPr lang="pt-BR" altLang="zh-CN" sz="2800" b="0" dirty="0" err="1">
                <a:solidFill>
                  <a:srgbClr val="5E2A93"/>
                </a:solidFill>
                <a:latin typeface="Calibri"/>
                <a:ea typeface="宋体" charset="0"/>
                <a:cs typeface="Calibri"/>
              </a:rPr>
              <a:t>anti-social</a:t>
            </a:r>
            <a:r>
              <a:rPr lang="pt-BR" altLang="zh-CN" sz="2800" dirty="0">
                <a:solidFill>
                  <a:srgbClr val="5E2A93"/>
                </a:solidFill>
                <a:latin typeface="Calibri"/>
                <a:ea typeface="宋体" charset="0"/>
                <a:cs typeface="Calibri"/>
              </a:rPr>
              <a:t>, dificuldade em confiar e a atual “moda de autismo”</a:t>
            </a:r>
            <a:endParaRPr lang="pt-BR" altLang="zh-CN" sz="2800" b="0" dirty="0">
              <a:solidFill>
                <a:srgbClr val="5E2A93"/>
              </a:solidFill>
              <a:latin typeface="Calibri"/>
              <a:ea typeface="宋体" charset="0"/>
              <a:cs typeface="Calibri"/>
            </a:endParaRPr>
          </a:p>
          <a:p>
            <a:pPr>
              <a:buFontTx/>
              <a:buChar char="-"/>
            </a:pPr>
            <a:r>
              <a:rPr lang="pt-BR" altLang="zh-CN" sz="2800" b="0" dirty="0">
                <a:solidFill>
                  <a:srgbClr val="5E2A93"/>
                </a:solidFill>
                <a:latin typeface="Calibri"/>
                <a:ea typeface="宋体" charset="0"/>
                <a:cs typeface="Calibri"/>
              </a:rPr>
              <a:t>Problemas na infância e outros na vida adulta: depressão, abuso de drogas, </a:t>
            </a:r>
            <a:r>
              <a:rPr lang="pt-BR" altLang="zh-CN" sz="2800" b="0" dirty="0" err="1">
                <a:solidFill>
                  <a:srgbClr val="5E2A93"/>
                </a:solidFill>
                <a:latin typeface="Calibri"/>
                <a:ea typeface="宋体" charset="0"/>
                <a:cs typeface="Calibri"/>
              </a:rPr>
              <a:t>auto-mutilação</a:t>
            </a:r>
            <a:r>
              <a:rPr lang="pt-BR" altLang="zh-CN" sz="2800" b="0" dirty="0">
                <a:solidFill>
                  <a:srgbClr val="5E2A93"/>
                </a:solidFill>
                <a:latin typeface="Calibri"/>
                <a:ea typeface="宋体" charset="0"/>
                <a:cs typeface="Calibri"/>
              </a:rPr>
              <a:t>, distúrbios de personalidade limítrofe, distúrbios dissociativos e distúrbios </a:t>
            </a:r>
            <a:r>
              <a:rPr lang="pt-BR" altLang="zh-CN" sz="2800" b="0" dirty="0" err="1">
                <a:solidFill>
                  <a:srgbClr val="5E2A93"/>
                </a:solidFill>
                <a:latin typeface="Calibri"/>
                <a:ea typeface="宋体" charset="0"/>
                <a:cs typeface="Calibri"/>
              </a:rPr>
              <a:t>dismórficos</a:t>
            </a:r>
            <a:r>
              <a:rPr lang="pt-BR" altLang="zh-CN" sz="2800" b="0" dirty="0">
                <a:solidFill>
                  <a:srgbClr val="5E2A93"/>
                </a:solidFill>
                <a:latin typeface="Calibri"/>
                <a:ea typeface="宋体" charset="0"/>
                <a:cs typeface="Calibri"/>
              </a:rPr>
              <a:t> do corpo.</a:t>
            </a:r>
            <a:endParaRPr lang="pt-BR" sz="2800" b="0" dirty="0">
              <a:solidFill>
                <a:srgbClr val="5E2A93"/>
              </a:solidFill>
              <a:latin typeface="Calibri"/>
              <a:cs typeface="Calibri"/>
            </a:endParaRPr>
          </a:p>
        </p:txBody>
      </p:sp>
    </p:spTree>
    <p:extLst>
      <p:ext uri="{BB962C8B-B14F-4D97-AF65-F5344CB8AC3E}">
        <p14:creationId xmlns:p14="http://schemas.microsoft.com/office/powerpoint/2010/main" val="4074301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DFED6-C886-A7AF-1327-413B9E52C4DB}"/>
              </a:ext>
            </a:extLst>
          </p:cNvPr>
          <p:cNvSpPr>
            <a:spLocks noGrp="1"/>
          </p:cNvSpPr>
          <p:nvPr>
            <p:ph type="title"/>
          </p:nvPr>
        </p:nvSpPr>
        <p:spPr/>
        <p:txBody>
          <a:bodyPr/>
          <a:lstStyle/>
          <a:p>
            <a:r>
              <a:rPr lang="pt-BR" dirty="0">
                <a:solidFill>
                  <a:srgbClr val="5E2A93"/>
                </a:solidFill>
              </a:rPr>
              <a:t>PATOLOGISAÇÃO DA INFÂNCIA</a:t>
            </a:r>
          </a:p>
        </p:txBody>
      </p:sp>
      <p:pic>
        <p:nvPicPr>
          <p:cNvPr id="10242" name="Picture 2" descr="O universo TDAH">
            <a:extLst>
              <a:ext uri="{FF2B5EF4-FFF2-40B4-BE49-F238E27FC236}">
                <a16:creationId xmlns:a16="http://schemas.microsoft.com/office/drawing/2014/main" id="{102AFE10-570B-408B-F2E7-08288E4546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7867403" cy="4555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502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p:txBody>
          <a:bodyPr>
            <a:normAutofit/>
          </a:bodyPr>
          <a:lstStyle/>
          <a:p>
            <a:r>
              <a:rPr lang="en-US" sz="3200" dirty="0">
                <a:solidFill>
                  <a:srgbClr val="5E2A93"/>
                </a:solidFill>
              </a:rPr>
              <a:t>CONSEQUÊNCIAS</a:t>
            </a:r>
            <a:endParaRPr lang="pt-BR" sz="3200" b="0" dirty="0">
              <a:solidFill>
                <a:srgbClr val="5E2A93"/>
              </a:solidFill>
              <a:latin typeface="Calibri"/>
              <a:cs typeface="Calibri"/>
            </a:endParaRPr>
          </a:p>
        </p:txBody>
      </p:sp>
      <p:sp>
        <p:nvSpPr>
          <p:cNvPr id="3" name="Espaço Reservado para Conteúdo 2"/>
          <p:cNvSpPr>
            <a:spLocks noGrp="1"/>
          </p:cNvSpPr>
          <p:nvPr>
            <p:ph idx="1"/>
          </p:nvPr>
        </p:nvSpPr>
        <p:spPr/>
        <p:txBody>
          <a:bodyPr>
            <a:noAutofit/>
          </a:bodyPr>
          <a:lstStyle/>
          <a:p>
            <a:pPr marL="0" indent="0">
              <a:buNone/>
            </a:pPr>
            <a:r>
              <a:rPr lang="pt-BR" sz="2800" b="0" dirty="0">
                <a:solidFill>
                  <a:srgbClr val="5E2A93"/>
                </a:solidFill>
                <a:latin typeface="Calibri"/>
                <a:cs typeface="Calibri"/>
              </a:rPr>
              <a:t> </a:t>
            </a:r>
            <a:r>
              <a:rPr lang="pt-BR" sz="2800" b="0" dirty="0" err="1">
                <a:solidFill>
                  <a:srgbClr val="5E2A93"/>
                </a:solidFill>
                <a:latin typeface="Calibri"/>
                <a:cs typeface="Calibri"/>
              </a:rPr>
              <a:t>Sexualização</a:t>
            </a:r>
            <a:r>
              <a:rPr lang="pt-BR" sz="2800" b="0" dirty="0">
                <a:solidFill>
                  <a:srgbClr val="5E2A93"/>
                </a:solidFill>
                <a:latin typeface="Calibri"/>
                <a:cs typeface="Calibri"/>
              </a:rPr>
              <a:t> Traumática –Sexualidade precoce, promiscuidade.</a:t>
            </a:r>
          </a:p>
          <a:p>
            <a:pPr marL="0" indent="0">
              <a:buNone/>
            </a:pPr>
            <a:r>
              <a:rPr lang="pt-BR" sz="2800" b="0" dirty="0">
                <a:solidFill>
                  <a:srgbClr val="5E2A93"/>
                </a:solidFill>
                <a:latin typeface="Calibri"/>
                <a:cs typeface="Calibri"/>
              </a:rPr>
              <a:t> </a:t>
            </a:r>
            <a:r>
              <a:rPr lang="pt-BR" sz="2800" b="0" dirty="0" err="1">
                <a:solidFill>
                  <a:srgbClr val="5E2A93"/>
                </a:solidFill>
                <a:latin typeface="Calibri"/>
                <a:cs typeface="Calibri"/>
              </a:rPr>
              <a:t>Estigmatização</a:t>
            </a:r>
            <a:r>
              <a:rPr lang="pt-BR" sz="2800" b="0" dirty="0">
                <a:solidFill>
                  <a:srgbClr val="5E2A93"/>
                </a:solidFill>
                <a:latin typeface="Calibri"/>
                <a:cs typeface="Calibri"/>
              </a:rPr>
              <a:t> – a criança se auto rotula de “sedutora”, ou “fruta-estragada”, sentimento de ser diferente, isolamento, pode haver automutilação, dependência de drogas, suicídio (pode hoje se considerar que todo suicida foi um abusado na infância).</a:t>
            </a:r>
          </a:p>
        </p:txBody>
      </p:sp>
    </p:spTree>
    <p:extLst>
      <p:ext uri="{BB962C8B-B14F-4D97-AF65-F5344CB8AC3E}">
        <p14:creationId xmlns:p14="http://schemas.microsoft.com/office/powerpoint/2010/main" val="1662481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91E049-7A61-EC95-9FE7-3E75E483A2EF}"/>
              </a:ext>
            </a:extLst>
          </p:cNvPr>
          <p:cNvSpPr>
            <a:spLocks noGrp="1"/>
          </p:cNvSpPr>
          <p:nvPr>
            <p:ph type="title"/>
          </p:nvPr>
        </p:nvSpPr>
        <p:spPr/>
        <p:txBody>
          <a:bodyPr>
            <a:normAutofit/>
          </a:bodyPr>
          <a:lstStyle/>
          <a:p>
            <a:r>
              <a:rPr lang="pt-BR" sz="3200" dirty="0"/>
              <a:t>CORTES NO BRAÇO - PATOGNOMÔNICO</a:t>
            </a:r>
          </a:p>
        </p:txBody>
      </p:sp>
      <p:pic>
        <p:nvPicPr>
          <p:cNvPr id="11266" name="Picture 2" descr="Meninas se automutilam com lâmina de apontador em escola do AC | Acre | G1">
            <a:extLst>
              <a:ext uri="{FF2B5EF4-FFF2-40B4-BE49-F238E27FC236}">
                <a16:creationId xmlns:a16="http://schemas.microsoft.com/office/drawing/2014/main" id="{B2392281-57F3-3C0B-60D0-12A6CAB9972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8229600" cy="459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921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a:xfrm>
            <a:off x="457200" y="-491490"/>
            <a:ext cx="8229600" cy="1531620"/>
          </a:xfrm>
        </p:spPr>
        <p:txBody>
          <a:bodyPr>
            <a:normAutofit/>
          </a:bodyPr>
          <a:lstStyle/>
          <a:p>
            <a:r>
              <a:rPr lang="en-US" dirty="0">
                <a:solidFill>
                  <a:srgbClr val="5E2A93"/>
                </a:solidFill>
              </a:rPr>
              <a:t>CONSEQUÊNCIAS</a:t>
            </a:r>
            <a:endParaRPr lang="pt-BR" b="0" dirty="0">
              <a:solidFill>
                <a:srgbClr val="5E2A93"/>
              </a:solidFill>
              <a:latin typeface="Calibri"/>
              <a:cs typeface="Calibri"/>
            </a:endParaRPr>
          </a:p>
        </p:txBody>
      </p:sp>
      <p:sp>
        <p:nvSpPr>
          <p:cNvPr id="3" name="Espaço Reservado para Conteúdo 2"/>
          <p:cNvSpPr>
            <a:spLocks noGrp="1"/>
          </p:cNvSpPr>
          <p:nvPr>
            <p:ph idx="1"/>
          </p:nvPr>
        </p:nvSpPr>
        <p:spPr>
          <a:xfrm>
            <a:off x="262890" y="594360"/>
            <a:ext cx="8663940" cy="5520691"/>
          </a:xfrm>
        </p:spPr>
        <p:txBody>
          <a:bodyPr>
            <a:noAutofit/>
          </a:bodyPr>
          <a:lstStyle/>
          <a:p>
            <a:pPr marL="0" indent="0">
              <a:buNone/>
            </a:pPr>
            <a:r>
              <a:rPr lang="pt-BR" sz="2800" b="0" dirty="0">
                <a:solidFill>
                  <a:srgbClr val="5E2A93"/>
                </a:solidFill>
                <a:latin typeface="Calibri"/>
                <a:cs typeface="Calibri"/>
              </a:rPr>
              <a:t>Traição – visto que o abusador deveria ser o cuidador, o abusador define a identidade dela como um ser sexual, o senso de identidade pode ficar aniquilado. </a:t>
            </a:r>
          </a:p>
          <a:p>
            <a:pPr marL="0" indent="0">
              <a:buNone/>
            </a:pPr>
            <a:r>
              <a:rPr lang="pt-BR" sz="2800" b="0" dirty="0">
                <a:solidFill>
                  <a:srgbClr val="5E2A93"/>
                </a:solidFill>
                <a:latin typeface="Calibri"/>
                <a:cs typeface="Calibri"/>
              </a:rPr>
              <a:t>Pode levar a apego, isolamento, problemas conjugais,, permitir que os próprios filhos se tornem vítimas, vulnerabilidade a abusos e explorações de todo tipo subsequentes.</a:t>
            </a:r>
          </a:p>
          <a:p>
            <a:pPr marL="0" indent="0">
              <a:buNone/>
            </a:pPr>
            <a:r>
              <a:rPr lang="pt-BR" sz="2800" dirty="0">
                <a:solidFill>
                  <a:srgbClr val="5E2A93"/>
                </a:solidFill>
                <a:latin typeface="Calibri"/>
                <a:cs typeface="Calibri"/>
              </a:rPr>
              <a:t>Pode haver </a:t>
            </a:r>
            <a:r>
              <a:rPr lang="pt-BR" sz="2800" dirty="0" err="1">
                <a:solidFill>
                  <a:srgbClr val="5E2A93"/>
                </a:solidFill>
                <a:latin typeface="Calibri"/>
                <a:cs typeface="Calibri"/>
              </a:rPr>
              <a:t>sexualização</a:t>
            </a:r>
            <a:r>
              <a:rPr lang="pt-BR" sz="2800" dirty="0">
                <a:solidFill>
                  <a:srgbClr val="5E2A93"/>
                </a:solidFill>
                <a:latin typeface="Calibri"/>
                <a:cs typeface="Calibri"/>
              </a:rPr>
              <a:t> exagerada.</a:t>
            </a:r>
          </a:p>
          <a:p>
            <a:pPr marL="0" indent="0">
              <a:buNone/>
            </a:pPr>
            <a:r>
              <a:rPr lang="pt-BR" sz="2800" dirty="0">
                <a:solidFill>
                  <a:srgbClr val="5E2A93"/>
                </a:solidFill>
                <a:cs typeface="Calibri"/>
              </a:rPr>
              <a:t>Falta de poder – levando a repetidas rejeições, frustração de desejos e anseios, ansiedade, medo, necessidade de controle, sentimento de ineficiência, ameaça a auto ferir-se, percepção de si mesmo como vítima.</a:t>
            </a:r>
          </a:p>
          <a:p>
            <a:pPr marL="0" indent="0">
              <a:buNone/>
            </a:pPr>
            <a:endParaRPr lang="pt-BR" sz="2800" b="0" dirty="0">
              <a:solidFill>
                <a:srgbClr val="5E2A93"/>
              </a:solidFill>
              <a:latin typeface="Calibri"/>
              <a:cs typeface="Calibri"/>
            </a:endParaRPr>
          </a:p>
        </p:txBody>
      </p:sp>
    </p:spTree>
    <p:extLst>
      <p:ext uri="{BB962C8B-B14F-4D97-AF65-F5344CB8AC3E}">
        <p14:creationId xmlns:p14="http://schemas.microsoft.com/office/powerpoint/2010/main" val="3667875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14847-01AA-06E2-5B21-4627942EB8DA}"/>
              </a:ext>
            </a:extLst>
          </p:cNvPr>
          <p:cNvSpPr>
            <a:spLocks noGrp="1"/>
          </p:cNvSpPr>
          <p:nvPr>
            <p:ph type="title"/>
          </p:nvPr>
        </p:nvSpPr>
        <p:spPr/>
        <p:txBody>
          <a:bodyPr/>
          <a:lstStyle/>
          <a:p>
            <a:r>
              <a:rPr lang="pt-BR" dirty="0">
                <a:solidFill>
                  <a:srgbClr val="7E34CA"/>
                </a:solidFill>
              </a:rPr>
              <a:t>DEPRESSÃO PUERPERAL</a:t>
            </a:r>
          </a:p>
        </p:txBody>
      </p:sp>
      <p:pic>
        <p:nvPicPr>
          <p:cNvPr id="7170" name="Picture 2" descr="A influência da depressão materna no desenvolvimento dos filhos -  MundoPsicologos.com">
            <a:extLst>
              <a:ext uri="{FF2B5EF4-FFF2-40B4-BE49-F238E27FC236}">
                <a16:creationId xmlns:a16="http://schemas.microsoft.com/office/drawing/2014/main" id="{E74BC20F-304A-E842-8496-8EDE57FC8E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9"/>
            <a:ext cx="7998031" cy="4472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18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F6440-BA16-36BF-FDB5-0DAB5BFF48CC}"/>
              </a:ext>
            </a:extLst>
          </p:cNvPr>
          <p:cNvSpPr>
            <a:spLocks noGrp="1"/>
          </p:cNvSpPr>
          <p:nvPr>
            <p:ph type="title"/>
          </p:nvPr>
        </p:nvSpPr>
        <p:spPr/>
        <p:txBody>
          <a:bodyPr/>
          <a:lstStyle/>
          <a:p>
            <a:r>
              <a:rPr lang="pt-BR" dirty="0">
                <a:solidFill>
                  <a:srgbClr val="7E34CA"/>
                </a:solidFill>
              </a:rPr>
              <a:t>ABUSO AO NASCER</a:t>
            </a:r>
          </a:p>
        </p:txBody>
      </p:sp>
      <p:sp>
        <p:nvSpPr>
          <p:cNvPr id="3" name="Subtítulo 2">
            <a:extLst>
              <a:ext uri="{FF2B5EF4-FFF2-40B4-BE49-F238E27FC236}">
                <a16:creationId xmlns:a16="http://schemas.microsoft.com/office/drawing/2014/main" id="{85968028-CBC9-E87A-34B3-D6A7D4AA608B}"/>
              </a:ext>
            </a:extLst>
          </p:cNvPr>
          <p:cNvSpPr>
            <a:spLocks noGrp="1"/>
          </p:cNvSpPr>
          <p:nvPr>
            <p:ph idx="1"/>
          </p:nvPr>
        </p:nvSpPr>
        <p:spPr>
          <a:xfrm>
            <a:off x="118753" y="1175658"/>
            <a:ext cx="5231081" cy="4950506"/>
          </a:xfrm>
        </p:spPr>
        <p:txBody>
          <a:bodyPr>
            <a:noAutofit/>
          </a:bodyPr>
          <a:lstStyle/>
          <a:p>
            <a:pPr marL="0" indent="0">
              <a:buNone/>
            </a:pPr>
            <a:r>
              <a:rPr lang="pt-BR" sz="1600" i="0" dirty="0">
                <a:solidFill>
                  <a:srgbClr val="5E2A93"/>
                </a:solidFill>
                <a:effectLst/>
                <a:latin typeface="Arial" panose="020B0604020202020204" pitchFamily="34" charset="0"/>
                <a:cs typeface="Arial" panose="020B0604020202020204" pitchFamily="34" charset="0"/>
              </a:rPr>
              <a:t>Existem dois tipos de aspiração: a de vias aéreas e as gástricas. A primeira é realizada para retirar as secreções do sistema respiratório do recém-nascido. Funciona da seguinte maneira: uma sonda suga o muco na boca, no interior de cada bochecha, sem se aproximar da garganta. As narinas também são aspiradas, uma de cada vez. </a:t>
            </a:r>
            <a:r>
              <a:rPr lang="pt-BR" sz="1600" b="1" i="0" dirty="0">
                <a:solidFill>
                  <a:srgbClr val="5E2A93"/>
                </a:solidFill>
                <a:effectLst/>
                <a:latin typeface="Arial" panose="020B0604020202020204" pitchFamily="34" charset="0"/>
                <a:cs typeface="Arial" panose="020B0604020202020204" pitchFamily="34" charset="0"/>
              </a:rPr>
              <a:t>Se mal realizada, a técnica pode provocar, em casos extremos, parada respiratória e até desencadear uma arritmia cardíaca. Por isso, deve ser reservada a casos especiais, nos quais o excesso de secreção prejudica a respiração</a:t>
            </a:r>
            <a:r>
              <a:rPr lang="pt-BR" sz="1600" i="0" dirty="0">
                <a:solidFill>
                  <a:srgbClr val="5E2A93"/>
                </a:solidFill>
                <a:effectLst/>
                <a:latin typeface="Arial" panose="020B0604020202020204" pitchFamily="34" charset="0"/>
                <a:cs typeface="Arial" panose="020B0604020202020204" pitchFamily="34" charset="0"/>
              </a:rPr>
              <a:t>.</a:t>
            </a:r>
            <a:br>
              <a:rPr lang="pt-BR" sz="1600" dirty="0">
                <a:solidFill>
                  <a:srgbClr val="5E2A93"/>
                </a:solidFill>
                <a:latin typeface="Arial" panose="020B0604020202020204" pitchFamily="34" charset="0"/>
                <a:cs typeface="Arial" panose="020B0604020202020204" pitchFamily="34" charset="0"/>
              </a:rPr>
            </a:br>
            <a:br>
              <a:rPr lang="pt-BR" sz="1600" dirty="0">
                <a:solidFill>
                  <a:srgbClr val="5E2A93"/>
                </a:solidFill>
                <a:latin typeface="Arial" panose="020B0604020202020204" pitchFamily="34" charset="0"/>
                <a:cs typeface="Arial" panose="020B0604020202020204" pitchFamily="34" charset="0"/>
              </a:rPr>
            </a:br>
            <a:r>
              <a:rPr lang="pt-BR" sz="1600" i="0" dirty="0">
                <a:solidFill>
                  <a:srgbClr val="5E2A93"/>
                </a:solidFill>
                <a:effectLst/>
                <a:latin typeface="Arial" panose="020B0604020202020204" pitchFamily="34" charset="0"/>
                <a:cs typeface="Arial" panose="020B0604020202020204" pitchFamily="34" charset="0"/>
              </a:rPr>
              <a:t>Já a aspiração gástrica é ainda mais agressiva. Então, deve ficar restrita a raras situações de malformação do tubo digestivo. “Atualmente, esse tipo de problema pode ser diagnosticado durante a gravidez”, explica a neonatologista Maria Fernanda Branco de Almeida, da Sociedade Brasileira de Pediatria (SBP). </a:t>
            </a:r>
            <a:endParaRPr lang="pt-BR" sz="1600" dirty="0">
              <a:solidFill>
                <a:srgbClr val="5E2A93"/>
              </a:solidFill>
              <a:latin typeface="Arial" panose="020B0604020202020204" pitchFamily="34" charset="0"/>
              <a:cs typeface="Arial" panose="020B0604020202020204" pitchFamily="34" charset="0"/>
            </a:endParaRPr>
          </a:p>
        </p:txBody>
      </p:sp>
      <p:pic>
        <p:nvPicPr>
          <p:cNvPr id="1026" name="Picture 2" descr="prematuro (Foto: Thinkstock)">
            <a:extLst>
              <a:ext uri="{FF2B5EF4-FFF2-40B4-BE49-F238E27FC236}">
                <a16:creationId xmlns:a16="http://schemas.microsoft.com/office/drawing/2014/main" id="{23793A98-FD61-9F18-840F-31FA616728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34" y="1387929"/>
            <a:ext cx="333696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230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a:xfrm>
            <a:off x="457200" y="108857"/>
            <a:ext cx="8229600" cy="1308781"/>
          </a:xfrm>
        </p:spPr>
        <p:txBody>
          <a:bodyPr/>
          <a:lstStyle/>
          <a:p>
            <a:r>
              <a:rPr lang="pt-BR" sz="3200" dirty="0">
                <a:solidFill>
                  <a:srgbClr val="7030A0"/>
                </a:solidFill>
                <a:latin typeface="Arial" charset="0"/>
                <a:cs typeface="Arial" charset="0"/>
              </a:rPr>
              <a:t>CONSEQUÊNCIAS</a:t>
            </a:r>
          </a:p>
        </p:txBody>
      </p:sp>
      <p:sp>
        <p:nvSpPr>
          <p:cNvPr id="25603" name="Espaço Reservado para Conteúdo 2"/>
          <p:cNvSpPr>
            <a:spLocks noGrp="1"/>
          </p:cNvSpPr>
          <p:nvPr>
            <p:ph idx="1"/>
          </p:nvPr>
        </p:nvSpPr>
        <p:spPr>
          <a:xfrm>
            <a:off x="152400" y="1066800"/>
            <a:ext cx="8839200" cy="5410200"/>
          </a:xfrm>
        </p:spPr>
        <p:txBody>
          <a:bodyPr>
            <a:normAutofit/>
          </a:bodyPr>
          <a:lstStyle/>
          <a:p>
            <a:r>
              <a:rPr lang="pt-BR" sz="2400" dirty="0">
                <a:solidFill>
                  <a:srgbClr val="7030A0"/>
                </a:solidFill>
                <a:latin typeface="Arial" charset="0"/>
                <a:cs typeface="Arial" charset="0"/>
              </a:rPr>
              <a:t>O suicídio, pois é uma fugaz lembrança do momento imediatamente posterior ao falto, que a memória traz de tempos em tempos, e leva ao ato suicida.</a:t>
            </a:r>
          </a:p>
          <a:p>
            <a:endParaRPr lang="pt-BR" sz="2400" dirty="0">
              <a:solidFill>
                <a:srgbClr val="7030A0"/>
              </a:solidFill>
              <a:latin typeface="Arial" charset="0"/>
              <a:cs typeface="Arial" charset="0"/>
            </a:endParaRPr>
          </a:p>
          <a:p>
            <a:r>
              <a:rPr lang="pt-BR" sz="2400" dirty="0">
                <a:solidFill>
                  <a:srgbClr val="7030A0"/>
                </a:solidFill>
                <a:latin typeface="Arial" charset="0"/>
                <a:cs typeface="Arial" charset="0"/>
              </a:rPr>
              <a:t>Não obstante o Renascimento demonstrando a incrível frequência do sentimento logo após, quando o chão sai do pé e a pessoa sente-se um nada, esta é a onda fractal que se repete, em impulso suicida. ” Porém no levantamento não fala da causa mor que é o abuso sexual. Que sendo a maior </a:t>
            </a:r>
            <a:r>
              <a:rPr lang="pt-BR" sz="2400" dirty="0" err="1">
                <a:solidFill>
                  <a:srgbClr val="7030A0"/>
                </a:solidFill>
                <a:latin typeface="Arial" charset="0"/>
                <a:cs typeface="Arial" charset="0"/>
              </a:rPr>
              <a:t>pandemina</a:t>
            </a:r>
            <a:r>
              <a:rPr lang="pt-BR" sz="2400" dirty="0">
                <a:solidFill>
                  <a:srgbClr val="7030A0"/>
                </a:solidFill>
                <a:latin typeface="Arial" charset="0"/>
                <a:cs typeface="Arial" charset="0"/>
              </a:rPr>
              <a:t>, continua com muito pouca literatura.</a:t>
            </a:r>
          </a:p>
          <a:p>
            <a:endParaRPr lang="pt-BR" sz="2400" dirty="0">
              <a:solidFill>
                <a:srgbClr val="7030A0"/>
              </a:solidFill>
              <a:latin typeface="Arial" charset="0"/>
              <a:cs typeface="Arial" charset="0"/>
            </a:endParaRPr>
          </a:p>
          <a:p>
            <a:r>
              <a:rPr lang="pt-BR" sz="2400" dirty="0">
                <a:solidFill>
                  <a:srgbClr val="7030A0"/>
                </a:solidFill>
                <a:latin typeface="Arial" charset="0"/>
                <a:cs typeface="Arial" charset="0"/>
              </a:rPr>
              <a:t>A OMS indica que há 1 suicídio no mundo a cada 40 segundos. </a:t>
            </a:r>
          </a:p>
          <a:p>
            <a:endParaRPr lang="pt-BR" sz="2800" dirty="0">
              <a:latin typeface="Arial" charset="0"/>
              <a:cs typeface="Arial" charset="0"/>
            </a:endParaRPr>
          </a:p>
        </p:txBody>
      </p:sp>
    </p:spTree>
    <p:extLst>
      <p:ext uri="{BB962C8B-B14F-4D97-AF65-F5344CB8AC3E}">
        <p14:creationId xmlns:p14="http://schemas.microsoft.com/office/powerpoint/2010/main" val="2611691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p:cNvSpPr>
            <a:spLocks noGrp="1"/>
          </p:cNvSpPr>
          <p:nvPr>
            <p:ph type="title"/>
          </p:nvPr>
        </p:nvSpPr>
        <p:spPr/>
        <p:txBody>
          <a:bodyPr>
            <a:normAutofit/>
          </a:bodyPr>
          <a:lstStyle/>
          <a:p>
            <a:r>
              <a:rPr lang="en-US" sz="3200" dirty="0">
                <a:solidFill>
                  <a:srgbClr val="5E2A93"/>
                </a:solidFill>
              </a:rPr>
              <a:t>CONSEQUÊNCIAS</a:t>
            </a:r>
            <a:endParaRPr lang="pt-BR" sz="3200" b="0" dirty="0">
              <a:solidFill>
                <a:srgbClr val="5E2A93"/>
              </a:solidFill>
              <a:latin typeface="Calibri"/>
              <a:cs typeface="Calibri"/>
            </a:endParaRPr>
          </a:p>
        </p:txBody>
      </p:sp>
      <p:sp>
        <p:nvSpPr>
          <p:cNvPr id="3" name="Espaço Reservado para Conteúdo 2"/>
          <p:cNvSpPr>
            <a:spLocks noGrp="1"/>
          </p:cNvSpPr>
          <p:nvPr>
            <p:ph idx="1"/>
          </p:nvPr>
        </p:nvSpPr>
        <p:spPr/>
        <p:txBody>
          <a:bodyPr>
            <a:noAutofit/>
          </a:bodyPr>
          <a:lstStyle/>
          <a:p>
            <a:pPr>
              <a:buFontTx/>
              <a:buChar char="-"/>
            </a:pPr>
            <a:r>
              <a:rPr lang="pt-BR" sz="2800" b="0" dirty="0">
                <a:solidFill>
                  <a:srgbClr val="5E2A93"/>
                </a:solidFill>
                <a:latin typeface="Calibri"/>
                <a:cs typeface="Calibri"/>
              </a:rPr>
              <a:t>Em setembro de 2015 o Brasil foi apontado como 8º. Lugar do mundo em suicídios, 1 a cada 45 minutos de 10 a 14, de 15 a 18, e vai até 29 anos.</a:t>
            </a:r>
          </a:p>
          <a:p>
            <a:pPr>
              <a:buFontTx/>
              <a:buChar char="-"/>
            </a:pPr>
            <a:r>
              <a:rPr lang="pt-BR" sz="2800" b="0" dirty="0">
                <a:solidFill>
                  <a:srgbClr val="5E2A93"/>
                </a:solidFill>
                <a:latin typeface="Calibri"/>
                <a:cs typeface="Calibri"/>
              </a:rPr>
              <a:t>O Plano de Ação de Saúde Mental da Organização Mundial de Saúde (OMS) definiu para o período 2013-2020 a meta de reduzir em 10% os índices mundiais de suicídio. O </a:t>
            </a:r>
            <a:r>
              <a:rPr lang="pt-BR" sz="2800" b="0" i="1" dirty="0">
                <a:solidFill>
                  <a:srgbClr val="5E2A93"/>
                </a:solidFill>
                <a:latin typeface="Calibri"/>
                <a:cs typeface="Calibri"/>
              </a:rPr>
              <a:t>Relatório Global para Prevenção do Suicídio</a:t>
            </a:r>
            <a:r>
              <a:rPr lang="pt-BR" sz="2800" b="0" dirty="0">
                <a:solidFill>
                  <a:srgbClr val="5E2A93"/>
                </a:solidFill>
                <a:latin typeface="Calibri"/>
                <a:cs typeface="Calibri"/>
              </a:rPr>
              <a:t>, divulgado pela instituição, em setembro do ano passado, indicou que a cada 40 segundos uma pessoa se suicida e que em 2012 foram 800 mil mortes no mundo. </a:t>
            </a:r>
          </a:p>
        </p:txBody>
      </p:sp>
    </p:spTree>
    <p:extLst>
      <p:ext uri="{BB962C8B-B14F-4D97-AF65-F5344CB8AC3E}">
        <p14:creationId xmlns:p14="http://schemas.microsoft.com/office/powerpoint/2010/main" val="2644890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9109E6-9D4E-67C2-3A8B-593A89DF3402}"/>
              </a:ext>
            </a:extLst>
          </p:cNvPr>
          <p:cNvSpPr>
            <a:spLocks noGrp="1"/>
          </p:cNvSpPr>
          <p:nvPr>
            <p:ph type="title"/>
          </p:nvPr>
        </p:nvSpPr>
        <p:spPr/>
        <p:txBody>
          <a:bodyPr/>
          <a:lstStyle/>
          <a:p>
            <a:r>
              <a:rPr lang="en-US" sz="4400" dirty="0">
                <a:solidFill>
                  <a:srgbClr val="5E2A93"/>
                </a:solidFill>
              </a:rPr>
              <a:t>CONSEQUÊNCIAS</a:t>
            </a:r>
            <a:endParaRPr lang="pt-BR" dirty="0"/>
          </a:p>
        </p:txBody>
      </p:sp>
      <p:pic>
        <p:nvPicPr>
          <p:cNvPr id="4" name="Picture 2" descr="Réus pegam 467 anos de prisão por abuso sexual infantil no México | Exame">
            <a:extLst>
              <a:ext uri="{FF2B5EF4-FFF2-40B4-BE49-F238E27FC236}">
                <a16:creationId xmlns:a16="http://schemas.microsoft.com/office/drawing/2014/main" id="{23496B21-2D9F-FBC8-6853-73F2804497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5855" y="1417638"/>
            <a:ext cx="7102763" cy="487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002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normAutofit/>
          </a:bodyPr>
          <a:lstStyle/>
          <a:p>
            <a:r>
              <a:rPr lang="pt-BR" dirty="0">
                <a:solidFill>
                  <a:srgbClr val="5E2A93"/>
                </a:solidFill>
                <a:cs typeface="Calibri"/>
              </a:rPr>
              <a:t>CONSEQUÊNCIAS </a:t>
            </a:r>
            <a:r>
              <a:rPr lang="mr-IN" dirty="0">
                <a:solidFill>
                  <a:srgbClr val="5E2A93"/>
                </a:solidFill>
                <a:cs typeface="Calibri"/>
              </a:rPr>
              <a:t>–</a:t>
            </a:r>
            <a:r>
              <a:rPr lang="pt-BR" dirty="0">
                <a:solidFill>
                  <a:srgbClr val="5E2A93"/>
                </a:solidFill>
                <a:cs typeface="Calibri"/>
              </a:rPr>
              <a:t> SUÍCIDIO</a:t>
            </a:r>
            <a:endParaRPr lang="pt-BR" dirty="0">
              <a:solidFill>
                <a:srgbClr val="5E2A93"/>
              </a:solidFill>
              <a:latin typeface="Arial" charset="0"/>
              <a:cs typeface="Arial" charset="0"/>
            </a:endParaRPr>
          </a:p>
        </p:txBody>
      </p:sp>
      <p:sp>
        <p:nvSpPr>
          <p:cNvPr id="18435" name="Espaço Reservado para Conteúdo 2"/>
          <p:cNvSpPr>
            <a:spLocks noGrp="1"/>
          </p:cNvSpPr>
          <p:nvPr>
            <p:ph idx="1"/>
          </p:nvPr>
        </p:nvSpPr>
        <p:spPr/>
        <p:txBody>
          <a:bodyPr>
            <a:noAutofit/>
          </a:bodyPr>
          <a:lstStyle/>
          <a:p>
            <a:pPr>
              <a:buFontTx/>
              <a:buChar char="-"/>
            </a:pPr>
            <a:r>
              <a:rPr lang="pt-BR" sz="2800" dirty="0">
                <a:solidFill>
                  <a:srgbClr val="5E2A93"/>
                </a:solidFill>
                <a:latin typeface="Calibri"/>
                <a:cs typeface="Calibri"/>
              </a:rPr>
              <a:t>O suicídio, pois é uma fugaz lembrança do momento imediatamente posterior ao falto, que a memória traz de tempos em tempos, e leva ao ato suicida.  </a:t>
            </a:r>
          </a:p>
          <a:p>
            <a:pPr>
              <a:buFontTx/>
              <a:buChar char="-"/>
            </a:pPr>
            <a:r>
              <a:rPr lang="pt-BR" sz="2800" dirty="0">
                <a:solidFill>
                  <a:srgbClr val="5E2A93"/>
                </a:solidFill>
                <a:latin typeface="Calibri"/>
                <a:cs typeface="Calibri"/>
              </a:rPr>
              <a:t>Se tornou uma epidemia de proporções globais, mata mais de 800 mil pessoas por ano, pela primeira vez em mais de 50 anos de história a Organização Mundial da Saúde (OMS) publica um levantamento global sobre o fenômeno que tira a vida de uma pessoa a cada 40 segundos.</a:t>
            </a:r>
          </a:p>
        </p:txBody>
      </p:sp>
    </p:spTree>
    <p:extLst>
      <p:ext uri="{BB962C8B-B14F-4D97-AF65-F5344CB8AC3E}">
        <p14:creationId xmlns:p14="http://schemas.microsoft.com/office/powerpoint/2010/main" val="17215115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normAutofit/>
          </a:bodyPr>
          <a:lstStyle/>
          <a:p>
            <a:r>
              <a:rPr lang="pt-BR" sz="3200" dirty="0">
                <a:solidFill>
                  <a:srgbClr val="5E2A93"/>
                </a:solidFill>
                <a:latin typeface="+mn-lt"/>
                <a:cs typeface="Calibri"/>
              </a:rPr>
              <a:t>CONSEQUÊNCIAS </a:t>
            </a:r>
            <a:r>
              <a:rPr lang="mr-IN" sz="3200" dirty="0">
                <a:solidFill>
                  <a:srgbClr val="5E2A93"/>
                </a:solidFill>
                <a:latin typeface="+mn-lt"/>
                <a:cs typeface="Calibri"/>
              </a:rPr>
              <a:t>–</a:t>
            </a:r>
            <a:r>
              <a:rPr lang="pt-BR" sz="3200" dirty="0">
                <a:solidFill>
                  <a:srgbClr val="5E2A93"/>
                </a:solidFill>
                <a:latin typeface="+mn-lt"/>
                <a:cs typeface="Calibri"/>
              </a:rPr>
              <a:t> SUÍCIDIO</a:t>
            </a:r>
            <a:endParaRPr lang="pt-BR" sz="3200" dirty="0">
              <a:solidFill>
                <a:srgbClr val="5E2A93"/>
              </a:solidFill>
              <a:latin typeface="+mn-lt"/>
              <a:cs typeface="Arial" charset="0"/>
            </a:endParaRPr>
          </a:p>
        </p:txBody>
      </p:sp>
      <p:sp>
        <p:nvSpPr>
          <p:cNvPr id="18435" name="Espaço Reservado para Conteúdo 2"/>
          <p:cNvSpPr>
            <a:spLocks noGrp="1"/>
          </p:cNvSpPr>
          <p:nvPr>
            <p:ph idx="1"/>
          </p:nvPr>
        </p:nvSpPr>
        <p:spPr/>
        <p:txBody>
          <a:bodyPr>
            <a:noAutofit/>
          </a:bodyPr>
          <a:lstStyle/>
          <a:p>
            <a:pPr>
              <a:buFontTx/>
              <a:buChar char="-"/>
            </a:pPr>
            <a:r>
              <a:rPr lang="pt-BR" sz="2800" dirty="0">
                <a:solidFill>
                  <a:srgbClr val="5E2A93"/>
                </a:solidFill>
                <a:latin typeface="Calibri"/>
                <a:cs typeface="Calibri"/>
              </a:rPr>
              <a:t>O Brasil está entre os 28 países, de um universo de mais de 160 analisados pela Organização Mundial de Saúde (OMS), que têm estratégia de prevenção ao suicídio. A taxa no Brasil está bem abaixo da de outros países da América do Sul.</a:t>
            </a:r>
          </a:p>
          <a:p>
            <a:endParaRPr lang="pt-BR" sz="2800" b="1" dirty="0">
              <a:solidFill>
                <a:srgbClr val="5E2A93"/>
              </a:solidFill>
              <a:latin typeface="Calibri"/>
              <a:cs typeface="Calibri"/>
            </a:endParaRPr>
          </a:p>
          <a:p>
            <a:endParaRPr lang="pt-BR" sz="2800" dirty="0">
              <a:solidFill>
                <a:srgbClr val="5E2A93"/>
              </a:solidFill>
              <a:latin typeface="Calibri"/>
              <a:cs typeface="Calibri"/>
            </a:endParaRPr>
          </a:p>
        </p:txBody>
      </p:sp>
    </p:spTree>
    <p:extLst>
      <p:ext uri="{BB962C8B-B14F-4D97-AF65-F5344CB8AC3E}">
        <p14:creationId xmlns:p14="http://schemas.microsoft.com/office/powerpoint/2010/main" val="2700638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normAutofit/>
          </a:bodyPr>
          <a:lstStyle/>
          <a:p>
            <a:r>
              <a:rPr lang="pt-BR" sz="3200" dirty="0">
                <a:solidFill>
                  <a:srgbClr val="5E2A93"/>
                </a:solidFill>
                <a:cs typeface="Calibri"/>
              </a:rPr>
              <a:t>CONSEQUÊNCIAS </a:t>
            </a:r>
            <a:r>
              <a:rPr lang="mr-IN" sz="3200" dirty="0">
                <a:solidFill>
                  <a:srgbClr val="5E2A93"/>
                </a:solidFill>
                <a:cs typeface="Calibri"/>
              </a:rPr>
              <a:t>–</a:t>
            </a:r>
            <a:r>
              <a:rPr lang="pt-BR" sz="3200" dirty="0">
                <a:solidFill>
                  <a:srgbClr val="5E2A93"/>
                </a:solidFill>
                <a:cs typeface="Calibri"/>
              </a:rPr>
              <a:t> SUÍCIDIO</a:t>
            </a:r>
            <a:endParaRPr lang="pt-BR" sz="3200" dirty="0">
              <a:solidFill>
                <a:srgbClr val="5E2A93"/>
              </a:solidFill>
              <a:latin typeface="Arial" charset="0"/>
              <a:cs typeface="Arial" charset="0"/>
            </a:endParaRPr>
          </a:p>
        </p:txBody>
      </p:sp>
      <p:sp>
        <p:nvSpPr>
          <p:cNvPr id="19459" name="Espaço Reservado para Conteúdo 2"/>
          <p:cNvSpPr>
            <a:spLocks noGrp="1"/>
          </p:cNvSpPr>
          <p:nvPr>
            <p:ph idx="1"/>
          </p:nvPr>
        </p:nvSpPr>
        <p:spPr/>
        <p:txBody>
          <a:bodyPr>
            <a:noAutofit/>
          </a:bodyPr>
          <a:lstStyle/>
          <a:p>
            <a:pPr>
              <a:buFontTx/>
              <a:buChar char="-"/>
            </a:pPr>
            <a:r>
              <a:rPr lang="pt-BR" sz="2800" dirty="0">
                <a:solidFill>
                  <a:srgbClr val="5E2A93"/>
                </a:solidFill>
                <a:latin typeface="Calibri"/>
                <a:cs typeface="Calibri"/>
              </a:rPr>
              <a:t>O Brasil é o oitavo do mundo em números absolutos de casos de suicídio. Em 2014, foram registrados 10,6 mil óbitos por suicídio no Sistema de Informação de Mortalidade, taxa média de 5,2 por 100 mil habitantes, praticamente metade da média mundial (11,4 por 100 mil). Na Argentina, a taxa é de 10,3 por 100 mil habitantes; Bolívia (12,2), Equador (9,2), Uruguai (12,1) e Chile (12,2). A Organização Mundial de Saúde define como meta global, até 2020, a redução da taxa de suicídio em 10%.</a:t>
            </a:r>
          </a:p>
        </p:txBody>
      </p:sp>
    </p:spTree>
    <p:extLst>
      <p:ext uri="{BB962C8B-B14F-4D97-AF65-F5344CB8AC3E}">
        <p14:creationId xmlns:p14="http://schemas.microsoft.com/office/powerpoint/2010/main" val="1160077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noAutofit/>
          </a:bodyPr>
          <a:lstStyle/>
          <a:p>
            <a:r>
              <a:rPr lang="pt-BR" dirty="0">
                <a:solidFill>
                  <a:srgbClr val="5E2A93"/>
                </a:solidFill>
                <a:latin typeface="Arial" charset="0"/>
                <a:cs typeface="Arial" charset="0"/>
              </a:rPr>
              <a:t>Jogos para morte em jovens na internet</a:t>
            </a:r>
            <a:endParaRPr lang="pt-BR" b="0" dirty="0">
              <a:solidFill>
                <a:srgbClr val="5E2A93"/>
              </a:solidFill>
              <a:latin typeface="Calibri"/>
              <a:cs typeface="Calibri"/>
            </a:endParaRPr>
          </a:p>
        </p:txBody>
      </p:sp>
      <p:sp>
        <p:nvSpPr>
          <p:cNvPr id="12291" name="Espaço Reservado para Conteúdo 2"/>
          <p:cNvSpPr>
            <a:spLocks noGrp="1"/>
          </p:cNvSpPr>
          <p:nvPr>
            <p:ph idx="1"/>
          </p:nvPr>
        </p:nvSpPr>
        <p:spPr/>
        <p:txBody>
          <a:bodyPr>
            <a:noAutofit/>
          </a:bodyPr>
          <a:lstStyle/>
          <a:p>
            <a:pPr>
              <a:buFontTx/>
              <a:buChar char="-"/>
            </a:pPr>
            <a:r>
              <a:rPr lang="pt-BR" sz="2800" dirty="0">
                <a:solidFill>
                  <a:srgbClr val="5E2A93"/>
                </a:solidFill>
                <a:cs typeface="Calibri"/>
              </a:rPr>
              <a:t>Jogos com apelos de riscos letais têm virado moda entre os adolescentes. </a:t>
            </a:r>
            <a:r>
              <a:rPr lang="pt-BR" sz="2800" b="0" dirty="0">
                <a:solidFill>
                  <a:srgbClr val="5E2A93"/>
                </a:solidFill>
                <a:latin typeface="Calibri"/>
                <a:cs typeface="Calibri"/>
              </a:rPr>
              <a:t>Aparentemente o fenômeno começou na Rússia, mas está se espalhando </a:t>
            </a:r>
            <a:endParaRPr lang="pt-BR" sz="2800" dirty="0">
              <a:solidFill>
                <a:srgbClr val="5E2A93"/>
              </a:solidFill>
              <a:latin typeface="Calibri"/>
              <a:cs typeface="Calibri"/>
            </a:endParaRPr>
          </a:p>
          <a:p>
            <a:pPr>
              <a:buFontTx/>
              <a:buChar char="-"/>
            </a:pPr>
            <a:r>
              <a:rPr lang="pt-BR" sz="2800" b="0" dirty="0">
                <a:solidFill>
                  <a:srgbClr val="5E2A93"/>
                </a:solidFill>
                <a:latin typeface="Calibri"/>
                <a:cs typeface="Calibri"/>
              </a:rPr>
              <a:t>Na Rússia, em 2015, uma jovem de 15 anos se jogou do alto de um edifício; dias depois, uma adolescente de 14 anos se atirou na frente de um trem. </a:t>
            </a:r>
            <a:endParaRPr lang="pt-BR" sz="2800" dirty="0">
              <a:solidFill>
                <a:srgbClr val="5E2A93"/>
              </a:solidFill>
              <a:latin typeface="Calibri"/>
              <a:cs typeface="Calibri"/>
            </a:endParaRPr>
          </a:p>
          <a:p>
            <a:pPr>
              <a:buFontTx/>
              <a:buChar char="-"/>
            </a:pPr>
            <a:r>
              <a:rPr lang="pt-BR" sz="2800" b="0" dirty="0">
                <a:solidFill>
                  <a:srgbClr val="5E2A93"/>
                </a:solidFill>
                <a:latin typeface="Calibri"/>
                <a:cs typeface="Calibri"/>
              </a:rPr>
              <a:t>Depois de investigar a causa destes e outros suicídios cometidos por jovens, a polícia ligou os fatos a um grupo que participava de um desafio com 50 missões, sendo a última delas acabar com a própria vida.</a:t>
            </a:r>
          </a:p>
        </p:txBody>
      </p:sp>
    </p:spTree>
    <p:extLst>
      <p:ext uri="{BB962C8B-B14F-4D97-AF65-F5344CB8AC3E}">
        <p14:creationId xmlns:p14="http://schemas.microsoft.com/office/powerpoint/2010/main" val="860737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noAutofit/>
          </a:bodyPr>
          <a:lstStyle/>
          <a:p>
            <a:r>
              <a:rPr lang="pt-BR" dirty="0">
                <a:solidFill>
                  <a:srgbClr val="5E2A93"/>
                </a:solidFill>
                <a:latin typeface="Arial" charset="0"/>
                <a:cs typeface="Arial" charset="0"/>
              </a:rPr>
              <a:t>Jogos para morte em jovens na internet</a:t>
            </a:r>
          </a:p>
        </p:txBody>
      </p:sp>
      <p:sp>
        <p:nvSpPr>
          <p:cNvPr id="20483" name="Espaço Reservado para Conteúdo 2"/>
          <p:cNvSpPr>
            <a:spLocks noGrp="1"/>
          </p:cNvSpPr>
          <p:nvPr>
            <p:ph idx="1"/>
          </p:nvPr>
        </p:nvSpPr>
        <p:spPr/>
        <p:txBody>
          <a:bodyPr>
            <a:noAutofit/>
          </a:bodyPr>
          <a:lstStyle/>
          <a:p>
            <a:pPr>
              <a:buFontTx/>
              <a:buChar char="-"/>
            </a:pPr>
            <a:r>
              <a:rPr lang="pt-BR" sz="2800" dirty="0">
                <a:solidFill>
                  <a:srgbClr val="5E2A93"/>
                </a:solidFill>
                <a:latin typeface="Calibri"/>
                <a:cs typeface="Calibri"/>
              </a:rPr>
              <a:t>Um exemplo é o jogo da asfixia, que gerou vítimas no Brasil. </a:t>
            </a:r>
          </a:p>
          <a:p>
            <a:pPr>
              <a:buFontTx/>
              <a:buChar char="-"/>
            </a:pPr>
            <a:r>
              <a:rPr lang="pt-BR" sz="2800" dirty="0">
                <a:solidFill>
                  <a:srgbClr val="5E2A93"/>
                </a:solidFill>
                <a:latin typeface="Calibri"/>
                <a:cs typeface="Calibri"/>
              </a:rPr>
              <a:t>Outro é o “desafio do sal e gelo”, no qual, para serem aceitos no grupo, os adolescentes devem queimar a pele e compartilhar as imagens nas redes sociais. Embora exista há anos, o desafio voltou com força recentemente. </a:t>
            </a:r>
          </a:p>
        </p:txBody>
      </p:sp>
    </p:spTree>
    <p:extLst>
      <p:ext uri="{BB962C8B-B14F-4D97-AF65-F5344CB8AC3E}">
        <p14:creationId xmlns:p14="http://schemas.microsoft.com/office/powerpoint/2010/main" val="2171936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p:txBody>
          <a:bodyPr>
            <a:noAutofit/>
          </a:bodyPr>
          <a:lstStyle/>
          <a:p>
            <a:r>
              <a:rPr lang="pt-BR" dirty="0">
                <a:solidFill>
                  <a:srgbClr val="5E2A93"/>
                </a:solidFill>
                <a:latin typeface="Arial" charset="0"/>
                <a:cs typeface="Arial" charset="0"/>
              </a:rPr>
              <a:t>Jogos para morte em jovens na internet</a:t>
            </a:r>
          </a:p>
        </p:txBody>
      </p:sp>
      <p:sp>
        <p:nvSpPr>
          <p:cNvPr id="20483" name="Espaço Reservado para Conteúdo 2"/>
          <p:cNvSpPr>
            <a:spLocks noGrp="1"/>
          </p:cNvSpPr>
          <p:nvPr>
            <p:ph idx="1"/>
          </p:nvPr>
        </p:nvSpPr>
        <p:spPr/>
        <p:txBody>
          <a:bodyPr>
            <a:noAutofit/>
          </a:bodyPr>
          <a:lstStyle/>
          <a:p>
            <a:pPr>
              <a:buFontTx/>
              <a:buChar char="-"/>
            </a:pPr>
            <a:r>
              <a:rPr lang="pt-BR" sz="2800" dirty="0">
                <a:solidFill>
                  <a:srgbClr val="5E2A93"/>
                </a:solidFill>
                <a:latin typeface="Calibri"/>
                <a:cs typeface="Calibri"/>
              </a:rPr>
              <a:t>Sem falar no “Jogo da Fada”, que incita crianças o gás do fogão de madrugada, enquanto os pais dormem. </a:t>
            </a:r>
          </a:p>
          <a:p>
            <a:pPr>
              <a:buFontTx/>
              <a:buChar char="-"/>
            </a:pPr>
            <a:r>
              <a:rPr lang="pt-BR" sz="2800" dirty="0">
                <a:solidFill>
                  <a:srgbClr val="5E2A93"/>
                </a:solidFill>
                <a:latin typeface="Calibri"/>
                <a:cs typeface="Calibri"/>
              </a:rPr>
              <a:t>E o mais atual “Baleia Azul” que fez uma vitima, jovem de 16 anos no Mato Grosso.</a:t>
            </a:r>
          </a:p>
          <a:p>
            <a:pPr>
              <a:buFontTx/>
              <a:buChar char="-"/>
            </a:pPr>
            <a:r>
              <a:rPr lang="pt-BR" sz="3600" b="1" dirty="0">
                <a:solidFill>
                  <a:srgbClr val="5E2A93"/>
                </a:solidFill>
                <a:latin typeface="Calibri"/>
                <a:cs typeface="Calibri"/>
              </a:rPr>
              <a:t>Os jovens que aderem esse tipo de jogo foram vítimas de abuso na infância. </a:t>
            </a:r>
          </a:p>
        </p:txBody>
      </p:sp>
    </p:spTree>
    <p:extLst>
      <p:ext uri="{BB962C8B-B14F-4D97-AF65-F5344CB8AC3E}">
        <p14:creationId xmlns:p14="http://schemas.microsoft.com/office/powerpoint/2010/main" val="28984774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93438-0654-475E-EA09-8616E88E3A2A}"/>
              </a:ext>
            </a:extLst>
          </p:cNvPr>
          <p:cNvSpPr>
            <a:spLocks noGrp="1"/>
          </p:cNvSpPr>
          <p:nvPr>
            <p:ph type="title"/>
          </p:nvPr>
        </p:nvSpPr>
        <p:spPr/>
        <p:txBody>
          <a:bodyPr>
            <a:normAutofit/>
          </a:bodyPr>
          <a:lstStyle/>
          <a:p>
            <a:r>
              <a:rPr lang="pt-BR" sz="3200" dirty="0">
                <a:solidFill>
                  <a:srgbClr val="7E34CA"/>
                </a:solidFill>
              </a:rPr>
              <a:t>VIOLÊNCIA – INTERNET E FAMÍLIA</a:t>
            </a:r>
          </a:p>
        </p:txBody>
      </p:sp>
      <p:pic>
        <p:nvPicPr>
          <p:cNvPr id="8194" name="Picture 2" descr="Maus-tratos — Tribunal de Justiça do Distrito Federal e dos Territórios">
            <a:extLst>
              <a:ext uri="{FF2B5EF4-FFF2-40B4-BE49-F238E27FC236}">
                <a16:creationId xmlns:a16="http://schemas.microsoft.com/office/drawing/2014/main" id="{049D892E-C3E1-D077-3A2D-CBFA02DCCF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0101" y="1524000"/>
            <a:ext cx="7334250" cy="451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3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image-30.jpeg" descr="image-30.jpeg">
            <a:extLst>
              <a:ext uri="{FF2B5EF4-FFF2-40B4-BE49-F238E27FC236}">
                <a16:creationId xmlns:a16="http://schemas.microsoft.com/office/drawing/2014/main" id="{2FCCE7DE-92D6-C11E-2871-0526FF77F752}"/>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8991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31747" name="Retângulo 6">
            <a:extLst>
              <a:ext uri="{FF2B5EF4-FFF2-40B4-BE49-F238E27FC236}">
                <a16:creationId xmlns:a16="http://schemas.microsoft.com/office/drawing/2014/main" id="{7F2BD092-D6E5-0F89-1F1B-7708030FC402}"/>
              </a:ext>
            </a:extLst>
          </p:cNvPr>
          <p:cNvSpPr>
            <a:spLocks noChangeArrowheads="1"/>
          </p:cNvSpPr>
          <p:nvPr/>
        </p:nvSpPr>
        <p:spPr bwMode="auto">
          <a:xfrm>
            <a:off x="152400" y="4267200"/>
            <a:ext cx="8686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00"/>
              </a:buClr>
              <a:buSzPct val="80000"/>
              <a:buFont typeface="Wingdings" panose="05000000000000000000" pitchFamily="2" charset="2"/>
              <a:buChar char="§"/>
              <a:defRPr sz="3200">
                <a:solidFill>
                  <a:srgbClr val="000000"/>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rgbClr val="000000"/>
              </a:buClr>
              <a:buSzPct val="50000"/>
              <a:buFont typeface="Wingdings" panose="05000000000000000000" pitchFamily="2" charset="2"/>
              <a:buChar char="l"/>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Char char="•"/>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SzPct val="50000"/>
              <a:buFont typeface="Wingdings" panose="05000000000000000000" pitchFamily="2" charset="2"/>
              <a:buChar char="l"/>
              <a:defRPr sz="20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r>
              <a:rPr lang="pt-BR" altLang="pt-BR" sz="2000">
                <a:solidFill>
                  <a:srgbClr val="7E34CA"/>
                </a:solidFill>
              </a:rPr>
              <a:t>Estima-se que, em todo o mundo, uma em cada 160 crianças tem transtorno do espectro </a:t>
            </a:r>
            <a:r>
              <a:rPr lang="pt-BR" altLang="pt-BR" sz="2000" b="1">
                <a:solidFill>
                  <a:srgbClr val="7E34CA"/>
                </a:solidFill>
              </a:rPr>
              <a:t>autista</a:t>
            </a:r>
            <a:r>
              <a:rPr lang="pt-BR" altLang="pt-BR" sz="2000">
                <a:solidFill>
                  <a:srgbClr val="7E34CA"/>
                </a:solidFill>
              </a:rPr>
              <a:t>. Essa estimativa representa um valor médio e a prevalência relatada varia substancialmente entre os estudos. Algumas pesquisas bem controladas têm, no entanto, relatado números que são significativamente mais elevados. _ Assitam ao documentário: Vaxxed: Do encobrimento à Catástrofe (2016)– Legendado. Assim como O Lado Oculto das Vacinas – também legendado feito em 1998.</a:t>
            </a:r>
          </a:p>
        </p:txBody>
      </p:sp>
      <p:sp>
        <p:nvSpPr>
          <p:cNvPr id="31748" name="Rectangle 1">
            <a:extLst>
              <a:ext uri="{FF2B5EF4-FFF2-40B4-BE49-F238E27FC236}">
                <a16:creationId xmlns:a16="http://schemas.microsoft.com/office/drawing/2014/main" id="{42C145A3-ABC1-B6A8-5526-87E376DC767E}"/>
              </a:ext>
            </a:extLst>
          </p:cNvPr>
          <p:cNvSpPr>
            <a:spLocks noChangeArrowheads="1"/>
          </p:cNvSpPr>
          <p:nvPr/>
        </p:nvSpPr>
        <p:spPr bwMode="auto">
          <a:xfrm>
            <a:off x="0" y="0"/>
            <a:ext cx="0" cy="369888"/>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rgbClr val="000000"/>
              </a:buClr>
              <a:buSzPct val="80000"/>
              <a:buFont typeface="Wingdings" panose="05000000000000000000" pitchFamily="2" charset="2"/>
              <a:buChar char="§"/>
              <a:defRPr sz="3200">
                <a:solidFill>
                  <a:srgbClr val="000000"/>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rgbClr val="000000"/>
              </a:buClr>
              <a:buSzPct val="50000"/>
              <a:buFont typeface="Wingdings" panose="05000000000000000000" pitchFamily="2" charset="2"/>
              <a:buChar char="l"/>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Char char="•"/>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SzPct val="50000"/>
              <a:buFont typeface="Wingdings" panose="05000000000000000000" pitchFamily="2" charset="2"/>
              <a:buChar char="l"/>
              <a:defRPr sz="20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Char char="•"/>
              <a:defRPr sz="20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endParaRPr lang="en-US" altLang="pt-BR" sz="240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457200" y="-388620"/>
            <a:ext cx="8229600" cy="1806258"/>
          </a:xfrm>
        </p:spPr>
        <p:txBody>
          <a:bodyPr>
            <a:normAutofit/>
          </a:bodyPr>
          <a:lstStyle/>
          <a:p>
            <a:r>
              <a:rPr lang="pt-BR" sz="3200" dirty="0">
                <a:solidFill>
                  <a:srgbClr val="5E2A93"/>
                </a:solidFill>
                <a:cs typeface="Calibri"/>
              </a:rPr>
              <a:t>CONSEQUÊNCIAS</a:t>
            </a:r>
            <a:r>
              <a:rPr lang="pt-BR" dirty="0">
                <a:solidFill>
                  <a:srgbClr val="5E2A93"/>
                </a:solidFill>
                <a:cs typeface="Calibri"/>
              </a:rPr>
              <a:t> - </a:t>
            </a:r>
            <a:r>
              <a:rPr lang="pt-BR" sz="3200" dirty="0">
                <a:solidFill>
                  <a:srgbClr val="5E2A93"/>
                </a:solidFill>
                <a:cs typeface="Calibri"/>
              </a:rPr>
              <a:t>RESUMO</a:t>
            </a:r>
            <a:endParaRPr lang="pt-BR" sz="3200" dirty="0">
              <a:solidFill>
                <a:srgbClr val="5E2A93"/>
              </a:solidFill>
              <a:latin typeface="Arial" charset="0"/>
              <a:cs typeface="Arial" charset="0"/>
            </a:endParaRPr>
          </a:p>
        </p:txBody>
      </p:sp>
      <p:sp>
        <p:nvSpPr>
          <p:cNvPr id="18435" name="Espaço Reservado para Conteúdo 2"/>
          <p:cNvSpPr>
            <a:spLocks noGrp="1"/>
          </p:cNvSpPr>
          <p:nvPr>
            <p:ph idx="1"/>
          </p:nvPr>
        </p:nvSpPr>
        <p:spPr>
          <a:xfrm>
            <a:off x="457200" y="771896"/>
            <a:ext cx="8229600" cy="5841340"/>
          </a:xfrm>
        </p:spPr>
        <p:txBody>
          <a:bodyPr>
            <a:noAutofit/>
          </a:bodyPr>
          <a:lstStyle/>
          <a:p>
            <a:pPr>
              <a:buFontTx/>
              <a:buChar char="-"/>
            </a:pPr>
            <a:r>
              <a:rPr lang="pt-BR" sz="2400" dirty="0">
                <a:solidFill>
                  <a:srgbClr val="5E2A93"/>
                </a:solidFill>
                <a:latin typeface="Calibri"/>
                <a:cs typeface="Calibri"/>
              </a:rPr>
              <a:t>Problemas com a </a:t>
            </a:r>
            <a:r>
              <a:rPr lang="pt-BR" sz="2400" dirty="0">
                <a:solidFill>
                  <a:srgbClr val="5E2A93"/>
                </a:solidFill>
                <a:cs typeface="Calibri"/>
              </a:rPr>
              <a:t>sexualidade: Ninfomania ou outra forma de frigidez, traição Infertilidade.</a:t>
            </a:r>
          </a:p>
          <a:p>
            <a:pPr>
              <a:buFontTx/>
              <a:buChar char="-"/>
            </a:pPr>
            <a:r>
              <a:rPr lang="pt-BR" sz="2400" dirty="0">
                <a:solidFill>
                  <a:srgbClr val="5E2A93"/>
                </a:solidFill>
                <a:cs typeface="Calibri"/>
              </a:rPr>
              <a:t>Depressão</a:t>
            </a:r>
          </a:p>
          <a:p>
            <a:pPr>
              <a:buFontTx/>
              <a:buChar char="-"/>
            </a:pPr>
            <a:r>
              <a:rPr lang="pt-BR" sz="2400" dirty="0">
                <a:solidFill>
                  <a:srgbClr val="5E2A93"/>
                </a:solidFill>
                <a:cs typeface="Calibri"/>
              </a:rPr>
              <a:t>Fobia, Hipocondria</a:t>
            </a:r>
          </a:p>
          <a:p>
            <a:pPr>
              <a:buFontTx/>
              <a:buChar char="-"/>
            </a:pPr>
            <a:r>
              <a:rPr lang="pt-BR" sz="2400" dirty="0">
                <a:solidFill>
                  <a:srgbClr val="5E2A93"/>
                </a:solidFill>
                <a:cs typeface="Calibri"/>
              </a:rPr>
              <a:t>Síndrome de Pânico</a:t>
            </a:r>
          </a:p>
          <a:p>
            <a:pPr>
              <a:buFontTx/>
              <a:buChar char="-"/>
            </a:pPr>
            <a:r>
              <a:rPr lang="pt-BR" sz="2400" dirty="0">
                <a:solidFill>
                  <a:srgbClr val="5E2A93"/>
                </a:solidFill>
                <a:latin typeface="Calibri"/>
                <a:cs typeface="Calibri"/>
              </a:rPr>
              <a:t>Autodesvalorização, Frigidez</a:t>
            </a:r>
          </a:p>
          <a:p>
            <a:pPr>
              <a:buFontTx/>
              <a:buChar char="-"/>
            </a:pPr>
            <a:r>
              <a:rPr lang="pt-BR" sz="2400" dirty="0" err="1">
                <a:solidFill>
                  <a:srgbClr val="5E2A93"/>
                </a:solidFill>
                <a:latin typeface="Calibri"/>
                <a:cs typeface="Calibri"/>
              </a:rPr>
              <a:t>Infertilida</a:t>
            </a:r>
            <a:r>
              <a:rPr lang="pt-BR" sz="2400" dirty="0">
                <a:solidFill>
                  <a:srgbClr val="5E2A93"/>
                </a:solidFill>
                <a:latin typeface="Calibri"/>
                <a:cs typeface="Calibri"/>
              </a:rPr>
              <a:t> masculina ou feminina</a:t>
            </a:r>
          </a:p>
          <a:p>
            <a:pPr>
              <a:buFontTx/>
              <a:buChar char="-"/>
            </a:pPr>
            <a:r>
              <a:rPr lang="pt-BR" sz="2400" dirty="0">
                <a:solidFill>
                  <a:srgbClr val="5E2A93"/>
                </a:solidFill>
                <a:latin typeface="Calibri"/>
                <a:cs typeface="Calibri"/>
              </a:rPr>
              <a:t>Auto mutilação</a:t>
            </a:r>
          </a:p>
          <a:p>
            <a:pPr>
              <a:buFontTx/>
              <a:buChar char="-"/>
            </a:pPr>
            <a:r>
              <a:rPr lang="pt-BR" sz="2400" dirty="0">
                <a:solidFill>
                  <a:srgbClr val="5E2A93"/>
                </a:solidFill>
                <a:latin typeface="Calibri"/>
                <a:cs typeface="Calibri"/>
              </a:rPr>
              <a:t>Dificuldade de confiar</a:t>
            </a:r>
          </a:p>
          <a:p>
            <a:pPr>
              <a:buFontTx/>
              <a:buChar char="-"/>
            </a:pPr>
            <a:r>
              <a:rPr lang="pt-BR" sz="2400" dirty="0">
                <a:solidFill>
                  <a:srgbClr val="5E2A93"/>
                </a:solidFill>
                <a:latin typeface="Calibri"/>
                <a:cs typeface="Calibri"/>
              </a:rPr>
              <a:t>Os filhos tendem a sofrer abuso na mesma idade dos pais ou apresentarem problemas de saúde. </a:t>
            </a:r>
          </a:p>
          <a:p>
            <a:pPr>
              <a:buFontTx/>
              <a:buChar char="-"/>
            </a:pPr>
            <a:r>
              <a:rPr lang="pt-BR" sz="2400" dirty="0">
                <a:solidFill>
                  <a:srgbClr val="5E2A93"/>
                </a:solidFill>
                <a:latin typeface="Calibri"/>
                <a:cs typeface="Calibri"/>
              </a:rPr>
              <a:t>Buscar parceiro abusador, Vaginismo</a:t>
            </a:r>
          </a:p>
          <a:p>
            <a:pPr>
              <a:buFontTx/>
              <a:buChar char="-"/>
            </a:pPr>
            <a:r>
              <a:rPr lang="pt-BR" sz="2800" b="1" dirty="0">
                <a:solidFill>
                  <a:srgbClr val="5E2A93"/>
                </a:solidFill>
                <a:latin typeface="Calibri"/>
                <a:cs typeface="Calibri"/>
              </a:rPr>
              <a:t>Suicídio</a:t>
            </a:r>
          </a:p>
        </p:txBody>
      </p:sp>
    </p:spTree>
    <p:extLst>
      <p:ext uri="{BB962C8B-B14F-4D97-AF65-F5344CB8AC3E}">
        <p14:creationId xmlns:p14="http://schemas.microsoft.com/office/powerpoint/2010/main" val="1050833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ADC8A-0558-D839-F710-F24208F09834}"/>
              </a:ext>
            </a:extLst>
          </p:cNvPr>
          <p:cNvSpPr>
            <a:spLocks noGrp="1"/>
          </p:cNvSpPr>
          <p:nvPr>
            <p:ph type="title"/>
          </p:nvPr>
        </p:nvSpPr>
        <p:spPr>
          <a:xfrm>
            <a:off x="457200" y="-720436"/>
            <a:ext cx="8229600" cy="1662545"/>
          </a:xfrm>
        </p:spPr>
        <p:txBody>
          <a:bodyPr>
            <a:normAutofit/>
          </a:bodyPr>
          <a:lstStyle/>
          <a:p>
            <a:r>
              <a:rPr lang="pt-BR" sz="3200" dirty="0">
                <a:solidFill>
                  <a:srgbClr val="7E34CA"/>
                </a:solidFill>
              </a:rPr>
              <a:t>NOTIFICAÇÕES</a:t>
            </a:r>
          </a:p>
        </p:txBody>
      </p:sp>
      <p:sp>
        <p:nvSpPr>
          <p:cNvPr id="3" name="Espaço Reservado para Conteúdo 2">
            <a:extLst>
              <a:ext uri="{FF2B5EF4-FFF2-40B4-BE49-F238E27FC236}">
                <a16:creationId xmlns:a16="http://schemas.microsoft.com/office/drawing/2014/main" id="{7918E47C-CF7C-7600-6255-4086482AA445}"/>
              </a:ext>
            </a:extLst>
          </p:cNvPr>
          <p:cNvSpPr>
            <a:spLocks noGrp="1"/>
          </p:cNvSpPr>
          <p:nvPr>
            <p:ph idx="1"/>
          </p:nvPr>
        </p:nvSpPr>
        <p:spPr>
          <a:xfrm>
            <a:off x="129309" y="304800"/>
            <a:ext cx="8737600" cy="5821364"/>
          </a:xfrm>
        </p:spPr>
        <p:txBody>
          <a:bodyPr>
            <a:noAutofit/>
          </a:bodyPr>
          <a:lstStyle/>
          <a:p>
            <a:r>
              <a:rPr lang="pt-BR" sz="2000" dirty="0">
                <a:solidFill>
                  <a:srgbClr val="5E2A93"/>
                </a:solidFill>
              </a:rPr>
              <a:t>Segundo tipo de violência do programa Rede de Proteção, Curitiba, 2003 Fonte: CE/SMS - Banco de dados da Rede de Proteção, Curitiba, 2003. Nota: Em uma notificação (0,1%) não houve o registro do tipo de violência.</a:t>
            </a:r>
          </a:p>
          <a:p>
            <a:r>
              <a:rPr lang="pt-BR" sz="2000" dirty="0">
                <a:solidFill>
                  <a:srgbClr val="5E2A93"/>
                </a:solidFill>
              </a:rPr>
              <a:t>Tipo de Violência n % Negligência 537 39,6.</a:t>
            </a:r>
          </a:p>
          <a:p>
            <a:r>
              <a:rPr lang="pt-BR" sz="2000" dirty="0">
                <a:solidFill>
                  <a:srgbClr val="5E2A93"/>
                </a:solidFill>
              </a:rPr>
              <a:t> Física 476 35,1 </a:t>
            </a:r>
          </a:p>
          <a:p>
            <a:r>
              <a:rPr lang="pt-BR" sz="2000" dirty="0">
                <a:solidFill>
                  <a:srgbClr val="5E2A93"/>
                </a:solidFill>
              </a:rPr>
              <a:t>Sexual 238 17,6 </a:t>
            </a:r>
          </a:p>
          <a:p>
            <a:r>
              <a:rPr lang="pt-BR" sz="2000" dirty="0">
                <a:solidFill>
                  <a:srgbClr val="5E2A93"/>
                </a:solidFill>
              </a:rPr>
              <a:t>Psicológica 90 6,6 </a:t>
            </a:r>
          </a:p>
          <a:p>
            <a:r>
              <a:rPr lang="pt-BR" sz="2000" dirty="0">
                <a:solidFill>
                  <a:srgbClr val="5E2A93"/>
                </a:solidFill>
              </a:rPr>
              <a:t>Abandono 15 1,1 </a:t>
            </a:r>
          </a:p>
          <a:p>
            <a:r>
              <a:rPr lang="pt-BR" sz="2000" dirty="0">
                <a:solidFill>
                  <a:srgbClr val="5E2A93"/>
                </a:solidFill>
              </a:rPr>
              <a:t>Total 1.356 100  </a:t>
            </a:r>
          </a:p>
          <a:p>
            <a:r>
              <a:rPr lang="pt-BR" sz="2000" dirty="0">
                <a:solidFill>
                  <a:srgbClr val="5E2A93"/>
                </a:solidFill>
              </a:rPr>
              <a:t>Número e percentual de notificações segundo tipo de violência do programa Rede de Proteção, Curitiba, 2003 Fonte: CE/SMS - Banco de dados da Rede de Proteção, Curitiba, 2003. Nota: Em uma notificação (0,1%) não houve o registro do tipo de violência.</a:t>
            </a:r>
          </a:p>
          <a:p>
            <a:r>
              <a:rPr lang="pt-BR" sz="1800" dirty="0">
                <a:solidFill>
                  <a:srgbClr val="7E34CA"/>
                </a:solidFill>
              </a:rPr>
              <a:t>Jornal de Pediatria Copyright © 2005 </a:t>
            </a:r>
            <a:r>
              <a:rPr lang="pt-BR" sz="1800" dirty="0" err="1">
                <a:solidFill>
                  <a:srgbClr val="7E34CA"/>
                </a:solidFill>
              </a:rPr>
              <a:t>by</a:t>
            </a:r>
            <a:r>
              <a:rPr lang="pt-BR" sz="1800" dirty="0">
                <a:solidFill>
                  <a:srgbClr val="7E34CA"/>
                </a:solidFill>
              </a:rPr>
              <a:t> Sociedade Brasileira de Pediatria ARTIGO DE REVISÃO</a:t>
            </a:r>
          </a:p>
          <a:p>
            <a:r>
              <a:rPr lang="pt-BR" sz="2000" dirty="0">
                <a:solidFill>
                  <a:srgbClr val="5E2A93"/>
                </a:solidFill>
              </a:rPr>
              <a:t>https://www.scielo.br/j/jped/a/xSpbpyzxKKqQWDBm3Nr6H6s/?format=pdf&amp;lang=pt</a:t>
            </a:r>
          </a:p>
        </p:txBody>
      </p:sp>
    </p:spTree>
    <p:extLst>
      <p:ext uri="{BB962C8B-B14F-4D97-AF65-F5344CB8AC3E}">
        <p14:creationId xmlns:p14="http://schemas.microsoft.com/office/powerpoint/2010/main" val="9896627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896985-CE8F-4ED2-8B85-A4A85E23F9E4}"/>
              </a:ext>
            </a:extLst>
          </p:cNvPr>
          <p:cNvSpPr>
            <a:spLocks noGrp="1"/>
          </p:cNvSpPr>
          <p:nvPr>
            <p:ph type="title"/>
          </p:nvPr>
        </p:nvSpPr>
        <p:spPr>
          <a:xfrm>
            <a:off x="457200" y="-332508"/>
            <a:ext cx="8229600" cy="1477818"/>
          </a:xfrm>
        </p:spPr>
        <p:txBody>
          <a:bodyPr>
            <a:normAutofit fontScale="90000"/>
          </a:bodyPr>
          <a:lstStyle/>
          <a:p>
            <a:br>
              <a:rPr lang="pt-BR" b="1" i="0" dirty="0">
                <a:solidFill>
                  <a:srgbClr val="5E2A93"/>
                </a:solidFill>
                <a:effectLst/>
                <a:latin typeface="rawline"/>
              </a:rPr>
            </a:br>
            <a:r>
              <a:rPr lang="pt-BR" sz="3600" b="1" i="0" dirty="0">
                <a:solidFill>
                  <a:srgbClr val="5E2A93"/>
                </a:solidFill>
                <a:effectLst/>
                <a:latin typeface="rawline"/>
              </a:rPr>
              <a:t>Ministério divulga dados de violência sexual contra crianças e adolescentes</a:t>
            </a:r>
            <a:br>
              <a:rPr lang="pt-BR" b="1" i="0" dirty="0">
                <a:solidFill>
                  <a:srgbClr val="0C326F"/>
                </a:solidFill>
                <a:effectLst/>
                <a:latin typeface="rawline"/>
              </a:rPr>
            </a:br>
            <a:endParaRPr lang="pt-BR" dirty="0"/>
          </a:p>
        </p:txBody>
      </p:sp>
      <p:sp>
        <p:nvSpPr>
          <p:cNvPr id="3" name="Espaço Reservado para Conteúdo 2">
            <a:extLst>
              <a:ext uri="{FF2B5EF4-FFF2-40B4-BE49-F238E27FC236}">
                <a16:creationId xmlns:a16="http://schemas.microsoft.com/office/drawing/2014/main" id="{2D610313-2620-BEA5-C99D-872F29713750}"/>
              </a:ext>
            </a:extLst>
          </p:cNvPr>
          <p:cNvSpPr>
            <a:spLocks noGrp="1"/>
          </p:cNvSpPr>
          <p:nvPr>
            <p:ph idx="1"/>
          </p:nvPr>
        </p:nvSpPr>
        <p:spPr>
          <a:xfrm>
            <a:off x="457200" y="849745"/>
            <a:ext cx="8229600" cy="5430981"/>
          </a:xfrm>
        </p:spPr>
        <p:txBody>
          <a:bodyPr>
            <a:normAutofit/>
          </a:bodyPr>
          <a:lstStyle/>
          <a:p>
            <a:r>
              <a:rPr lang="pt-BR" sz="2000" b="0" i="0" dirty="0">
                <a:solidFill>
                  <a:srgbClr val="7E34CA"/>
                </a:solidFill>
                <a:effectLst/>
                <a:latin typeface="rawline"/>
              </a:rPr>
              <a:t>Durante coletiva on-line realizada nesta segunda-feira (18/5/2020), Dia Nacional de Combate ao Abuso e à Exploração Sexual de Crianças e Adolescentes, o Ministério da Mulher, da Família e dos Direitos Humanos (MMFDH) divulgou o balanço do Disque 100 com dados sobre violência sexual contra o grupo. Veja o vídeo na  íntegra: </a:t>
            </a:r>
          </a:p>
          <a:p>
            <a:r>
              <a:rPr lang="pt-BR" sz="2000" b="0" i="0" dirty="0">
                <a:solidFill>
                  <a:srgbClr val="7E34CA"/>
                </a:solidFill>
                <a:effectLst/>
                <a:latin typeface="rawline"/>
              </a:rPr>
              <a:t>O suspeito é do sexo masculino em 87% dos registros e, igualmente, de idade adulta, entre 25 e 40 anos, para 62% dos casos. A vítima é adolescente, entre 12 e 17 anos, do sexo feminino em 46% das denúncias recebidas.</a:t>
            </a:r>
          </a:p>
          <a:p>
            <a:pPr algn="l" fontAlgn="base"/>
            <a:r>
              <a:rPr lang="pt-BR" sz="2000" b="0" i="0" dirty="0">
                <a:solidFill>
                  <a:srgbClr val="7E34CA"/>
                </a:solidFill>
                <a:effectLst/>
                <a:latin typeface="rawline"/>
              </a:rPr>
              <a:t>O Disque 100, o app Direitos Humanos e o site da ONDH são gratuitos e funcionam 24 horas por dia, inclusive em feriados e nos finais de semana.</a:t>
            </a:r>
          </a:p>
          <a:p>
            <a:pPr algn="l" fontAlgn="base"/>
            <a:r>
              <a:rPr lang="pt-BR" sz="2000" b="0" i="0" dirty="0">
                <a:solidFill>
                  <a:srgbClr val="7E34CA"/>
                </a:solidFill>
                <a:effectLst/>
                <a:latin typeface="rawline"/>
              </a:rPr>
              <a:t>Os canais funcionam como "pronto-socorro” dos direitos humanos, pois atendem também graves situações de violações que acabaram de ocorrer ou que ainda estão em curso, acionando os órgãos competentes e possibilitando o flagrante.</a:t>
            </a:r>
          </a:p>
          <a:p>
            <a:endParaRPr lang="pt-BR" sz="2400" dirty="0"/>
          </a:p>
        </p:txBody>
      </p:sp>
    </p:spTree>
    <p:extLst>
      <p:ext uri="{BB962C8B-B14F-4D97-AF65-F5344CB8AC3E}">
        <p14:creationId xmlns:p14="http://schemas.microsoft.com/office/powerpoint/2010/main" val="42413991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CB8CDD-2BBB-CFF9-F003-2238680C2210}"/>
              </a:ext>
            </a:extLst>
          </p:cNvPr>
          <p:cNvSpPr>
            <a:spLocks noGrp="1"/>
          </p:cNvSpPr>
          <p:nvPr>
            <p:ph type="title"/>
          </p:nvPr>
        </p:nvSpPr>
        <p:spPr/>
        <p:txBody>
          <a:bodyPr/>
          <a:lstStyle/>
          <a:p>
            <a:r>
              <a:rPr lang="pt-BR" dirty="0">
                <a:solidFill>
                  <a:srgbClr val="7E34CA"/>
                </a:solidFill>
              </a:rPr>
              <a:t>QUEM DEVE DETECTAR</a:t>
            </a:r>
          </a:p>
        </p:txBody>
      </p:sp>
      <p:sp>
        <p:nvSpPr>
          <p:cNvPr id="3" name="Espaço Reservado para Conteúdo 2">
            <a:extLst>
              <a:ext uri="{FF2B5EF4-FFF2-40B4-BE49-F238E27FC236}">
                <a16:creationId xmlns:a16="http://schemas.microsoft.com/office/drawing/2014/main" id="{5B159A0F-2D1E-6F1F-12DB-7AD4484C7D99}"/>
              </a:ext>
            </a:extLst>
          </p:cNvPr>
          <p:cNvSpPr>
            <a:spLocks noGrp="1"/>
          </p:cNvSpPr>
          <p:nvPr>
            <p:ph idx="1"/>
          </p:nvPr>
        </p:nvSpPr>
        <p:spPr/>
        <p:txBody>
          <a:bodyPr/>
          <a:lstStyle/>
          <a:p>
            <a:r>
              <a:rPr lang="pt-BR" dirty="0">
                <a:solidFill>
                  <a:srgbClr val="7E34CA"/>
                </a:solidFill>
              </a:rPr>
              <a:t>“A escola mostra-se como lugar ideal para detecção e intervenção em casos de abuso sexual infantil, uma vez que o principal (RACHEL DE FARIA BRINO,LÚCIA CAVALCANTI DE ALBUQUERQUE WILLIAMS” Laboratório de “Análise e Prevenção da Violência do agressor geralmente encontra-se na família” (2003)</a:t>
            </a:r>
          </a:p>
        </p:txBody>
      </p:sp>
    </p:spTree>
    <p:extLst>
      <p:ext uri="{BB962C8B-B14F-4D97-AF65-F5344CB8AC3E}">
        <p14:creationId xmlns:p14="http://schemas.microsoft.com/office/powerpoint/2010/main" val="14260454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A5A41C1-29CD-DF48-7714-7DF7214784CF}"/>
              </a:ext>
            </a:extLst>
          </p:cNvPr>
          <p:cNvSpPr>
            <a:spLocks noGrp="1"/>
          </p:cNvSpPr>
          <p:nvPr>
            <p:ph type="title"/>
          </p:nvPr>
        </p:nvSpPr>
        <p:spPr/>
        <p:txBody>
          <a:bodyPr>
            <a:normAutofit/>
          </a:bodyPr>
          <a:lstStyle/>
          <a:p>
            <a:r>
              <a:rPr lang="pt-BR" sz="3200" dirty="0">
                <a:solidFill>
                  <a:srgbClr val="7E34CA"/>
                </a:solidFill>
              </a:rPr>
              <a:t>QUEM DEVE DETECTAR</a:t>
            </a:r>
            <a:endParaRPr lang="pt-BR" sz="3200" dirty="0"/>
          </a:p>
        </p:txBody>
      </p:sp>
      <p:pic>
        <p:nvPicPr>
          <p:cNvPr id="7170" name="Picture 2" descr="Violência invisível: 11 crianças são agredidas ou negligenciadas por hora  no Brasil">
            <a:extLst>
              <a:ext uri="{FF2B5EF4-FFF2-40B4-BE49-F238E27FC236}">
                <a16:creationId xmlns:a16="http://schemas.microsoft.com/office/drawing/2014/main" id="{1E42023E-67BB-A0CD-D179-BF97F8339EC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7639"/>
            <a:ext cx="7829549" cy="457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9745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E3848-51D6-66D0-B457-467F24A983FB}"/>
              </a:ext>
            </a:extLst>
          </p:cNvPr>
          <p:cNvSpPr>
            <a:spLocks noGrp="1"/>
          </p:cNvSpPr>
          <p:nvPr>
            <p:ph type="title"/>
          </p:nvPr>
        </p:nvSpPr>
        <p:spPr>
          <a:xfrm>
            <a:off x="457200" y="-184727"/>
            <a:ext cx="8229600" cy="1602365"/>
          </a:xfrm>
        </p:spPr>
        <p:txBody>
          <a:bodyPr>
            <a:noAutofit/>
          </a:bodyPr>
          <a:lstStyle/>
          <a:p>
            <a:r>
              <a:rPr lang="pt-BR" sz="3200" dirty="0">
                <a:solidFill>
                  <a:srgbClr val="5E2A93"/>
                </a:solidFill>
              </a:rPr>
              <a:t>ABUSO SEXUAL INFANTIL E DINÂMICA FAMILIAR: ASPECTOS OBSERVADOS EM PROCESSOS JURÍDICOS</a:t>
            </a:r>
          </a:p>
        </p:txBody>
      </p:sp>
      <p:sp>
        <p:nvSpPr>
          <p:cNvPr id="3" name="Espaço Reservado para Conteúdo 2">
            <a:extLst>
              <a:ext uri="{FF2B5EF4-FFF2-40B4-BE49-F238E27FC236}">
                <a16:creationId xmlns:a16="http://schemas.microsoft.com/office/drawing/2014/main" id="{BF516F4E-5B66-4331-CB4A-0AE4FB4EDE83}"/>
              </a:ext>
            </a:extLst>
          </p:cNvPr>
          <p:cNvSpPr>
            <a:spLocks noGrp="1"/>
          </p:cNvSpPr>
          <p:nvPr>
            <p:ph idx="1"/>
          </p:nvPr>
        </p:nvSpPr>
        <p:spPr>
          <a:xfrm>
            <a:off x="457200" y="1283856"/>
            <a:ext cx="8229600" cy="4842308"/>
          </a:xfrm>
        </p:spPr>
        <p:txBody>
          <a:bodyPr>
            <a:normAutofit fontScale="70000" lnSpcReduction="20000"/>
          </a:bodyPr>
          <a:lstStyle/>
          <a:p>
            <a:r>
              <a:rPr lang="pt-BR" dirty="0">
                <a:solidFill>
                  <a:srgbClr val="7E34CA"/>
                </a:solidFill>
              </a:rPr>
              <a:t>O abuso sexual infantil é um problema de saúde pública, devido à elevada incidência epidemiológica e aos sérios prejuízos para o desenvolvimento das vítimas. A dinâmica desta forma de violência é complexa, envolvendo aspectos psicológicos, sociais e legais. Este estudo apresenta o mapeamento de fatores de risco para abuso sexual intrafamiliar identificados nos processos jurídicos do Ministério Público do Rio Grande do Sul – Brasil por violência sexual, no período entre 1992 e 1998. A análise de 71 expedientes apresenta o perfil das vítimas e a caracterização da violência sexual, dos agressores e das famílias. Os resultados apontaram que o desemprego, famílias reconstituídas, abuso de álcool e drogas, dificuldades econômicas e presença de outras formas de violência constituíram os principais fatores de risco associados ao abuso sexual. Tais resultados podem subsidiar ações preventivas e terapêuticas para situações de violência sexual contra crianças e adolescentes.(Universidade Federal do Rio Grande do Sul -2005)</a:t>
            </a:r>
          </a:p>
        </p:txBody>
      </p:sp>
    </p:spTree>
    <p:extLst>
      <p:ext uri="{BB962C8B-B14F-4D97-AF65-F5344CB8AC3E}">
        <p14:creationId xmlns:p14="http://schemas.microsoft.com/office/powerpoint/2010/main" val="21556333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70E31EF-E679-FB52-3C33-4B8E54F47616}"/>
              </a:ext>
            </a:extLst>
          </p:cNvPr>
          <p:cNvSpPr>
            <a:spLocks noGrp="1"/>
          </p:cNvSpPr>
          <p:nvPr>
            <p:ph type="title"/>
          </p:nvPr>
        </p:nvSpPr>
        <p:spPr>
          <a:xfrm>
            <a:off x="457200" y="-563418"/>
            <a:ext cx="8229600" cy="1644074"/>
          </a:xfrm>
        </p:spPr>
        <p:txBody>
          <a:bodyPr>
            <a:normAutofit/>
          </a:bodyPr>
          <a:lstStyle/>
          <a:p>
            <a:r>
              <a:rPr lang="pt-BR" sz="3200" dirty="0">
                <a:solidFill>
                  <a:srgbClr val="5E2A93"/>
                </a:solidFill>
              </a:rPr>
              <a:t>PERFIL DA VÍTIMA</a:t>
            </a:r>
          </a:p>
        </p:txBody>
      </p:sp>
      <p:sp>
        <p:nvSpPr>
          <p:cNvPr id="5" name="Espaço Reservado para Conteúdo 4">
            <a:extLst>
              <a:ext uri="{FF2B5EF4-FFF2-40B4-BE49-F238E27FC236}">
                <a16:creationId xmlns:a16="http://schemas.microsoft.com/office/drawing/2014/main" id="{D0F5F455-5C1D-6A2C-B550-88D2747ADDAD}"/>
              </a:ext>
            </a:extLst>
          </p:cNvPr>
          <p:cNvSpPr>
            <a:spLocks noGrp="1"/>
          </p:cNvSpPr>
          <p:nvPr>
            <p:ph idx="1"/>
          </p:nvPr>
        </p:nvSpPr>
        <p:spPr>
          <a:xfrm>
            <a:off x="457200" y="526473"/>
            <a:ext cx="8229600" cy="5599691"/>
          </a:xfrm>
        </p:spPr>
        <p:txBody>
          <a:bodyPr>
            <a:normAutofit fontScale="77500" lnSpcReduction="20000"/>
          </a:bodyPr>
          <a:lstStyle/>
          <a:p>
            <a:r>
              <a:rPr lang="pt-BR" dirty="0">
                <a:solidFill>
                  <a:srgbClr val="7E34CA"/>
                </a:solidFill>
              </a:rPr>
              <a:t>As crianças e adolescentes vítimas de abuso sexual eram, na maioria dos casos, do sexo feminino (80,9%), enquanto que apenas 19,1% das vítimas eram do sexo masculino. A idade de início dos abusos concentrou-se em três faixas etárias, sendo que 10,6% das crianças apresentavam idade entre 2 e 5 anos, 36,2% destas tinham entre 5 e 10 anos e 19,1% tinham entre 10 e 12 anos. A maioria das crianças (26,6%) </a:t>
            </a:r>
            <a:r>
              <a:rPr lang="pt-BR" dirty="0" err="1">
                <a:solidFill>
                  <a:srgbClr val="7E34CA"/>
                </a:solidFill>
              </a:rPr>
              <a:t>freqüentava</a:t>
            </a:r>
            <a:r>
              <a:rPr lang="pt-BR" dirty="0">
                <a:solidFill>
                  <a:srgbClr val="7E34CA"/>
                </a:solidFill>
              </a:rPr>
              <a:t> o ensino fundamental no início das agressões. A idade da denúncia concentrou-se na adolescência, uma vez que 42,6% apresentavam idade entre 12 e 18 anos quando a situação abusiva foi delatada. Os demais casos foram denunciados quando a vítima tinha entre 1 e 5 anos (14,9%), 5 a 10 anos (20,2%) e 10 a 12 (22,3%). Estes dados estão em consonância com os estudos epidemiológicos sobre abuso sexual infantil (</a:t>
            </a:r>
            <a:r>
              <a:rPr lang="pt-BR" dirty="0" err="1">
                <a:solidFill>
                  <a:srgbClr val="7E34CA"/>
                </a:solidFill>
              </a:rPr>
              <a:t>Finkelhor</a:t>
            </a:r>
            <a:r>
              <a:rPr lang="pt-BR" dirty="0">
                <a:solidFill>
                  <a:srgbClr val="7E34CA"/>
                </a:solidFill>
              </a:rPr>
              <a:t>, 1994; Kristensen &amp; cols., 1999) que revelam que meninas são vítimas de abusos sexuais em maior </a:t>
            </a:r>
            <a:r>
              <a:rPr lang="pt-BR" dirty="0" err="1">
                <a:solidFill>
                  <a:srgbClr val="7E34CA"/>
                </a:solidFill>
              </a:rPr>
              <a:t>freqüência</a:t>
            </a:r>
            <a:r>
              <a:rPr lang="pt-BR" dirty="0">
                <a:solidFill>
                  <a:srgbClr val="7E34CA"/>
                </a:solidFill>
              </a:rPr>
              <a:t> do que meninos, principalmente, no ambiente familiar</a:t>
            </a:r>
          </a:p>
        </p:txBody>
      </p:sp>
    </p:spTree>
    <p:extLst>
      <p:ext uri="{BB962C8B-B14F-4D97-AF65-F5344CB8AC3E}">
        <p14:creationId xmlns:p14="http://schemas.microsoft.com/office/powerpoint/2010/main" val="31751480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48B2FA1-E898-B883-9E26-5D3EBB1AB2FD}"/>
              </a:ext>
            </a:extLst>
          </p:cNvPr>
          <p:cNvSpPr>
            <a:spLocks noGrp="1"/>
          </p:cNvSpPr>
          <p:nvPr>
            <p:ph type="title"/>
          </p:nvPr>
        </p:nvSpPr>
        <p:spPr/>
        <p:txBody>
          <a:bodyPr>
            <a:normAutofit/>
          </a:bodyPr>
          <a:lstStyle/>
          <a:p>
            <a:r>
              <a:rPr lang="pt-BR" sz="3200" dirty="0">
                <a:solidFill>
                  <a:srgbClr val="7E34CA"/>
                </a:solidFill>
              </a:rPr>
              <a:t>PERFIL DA VÍTIMA- Cont.</a:t>
            </a:r>
          </a:p>
        </p:txBody>
      </p:sp>
      <p:sp>
        <p:nvSpPr>
          <p:cNvPr id="5" name="Espaço Reservado para Conteúdo 4">
            <a:extLst>
              <a:ext uri="{FF2B5EF4-FFF2-40B4-BE49-F238E27FC236}">
                <a16:creationId xmlns:a16="http://schemas.microsoft.com/office/drawing/2014/main" id="{02309FCF-5797-C51A-A740-B9F3ACF2F07F}"/>
              </a:ext>
            </a:extLst>
          </p:cNvPr>
          <p:cNvSpPr>
            <a:spLocks noGrp="1"/>
          </p:cNvSpPr>
          <p:nvPr>
            <p:ph idx="1"/>
          </p:nvPr>
        </p:nvSpPr>
        <p:spPr/>
        <p:txBody>
          <a:bodyPr>
            <a:normAutofit fontScale="70000" lnSpcReduction="20000"/>
          </a:bodyPr>
          <a:lstStyle/>
          <a:p>
            <a:r>
              <a:rPr lang="pt-BR" dirty="0">
                <a:solidFill>
                  <a:srgbClr val="7E34CA"/>
                </a:solidFill>
              </a:rPr>
              <a:t>A literatura especializada aponta que uma em cada quatro meninas e um em cada 10 meninos é vítima de violência sexual antes de completar 18 anos. Além disso, estes resultados revelam um aspecto importante da dinâmica do abuso sexual, a maioria dos casos é mantida em segredo por mais de um ano. Este fato ocorre devido a dois fatores: a Síndrome de Segredo e a Síndrome de Adição, conforme descritos na introdução (</a:t>
            </a:r>
            <a:r>
              <a:rPr lang="pt-BR" dirty="0" err="1">
                <a:solidFill>
                  <a:srgbClr val="7E34CA"/>
                </a:solidFill>
              </a:rPr>
              <a:t>Furniss</a:t>
            </a:r>
            <a:r>
              <a:rPr lang="pt-BR" dirty="0">
                <a:solidFill>
                  <a:srgbClr val="7E34CA"/>
                </a:solidFill>
              </a:rPr>
              <a:t>, 1993). O abuso sexual é caracterizado por uma progressão ascendente que inicia quando a criança é ainda muito pequena (5 a 10 anos nesta pesquisa) através de carícias mais sutis e torna-se mais explícito à medida que a criança cresce, ocorrendo a manipulação de genitais até relações sexuais orais ou genitais, </a:t>
            </a:r>
            <a:r>
              <a:rPr lang="pt-BR" dirty="0" err="1">
                <a:solidFill>
                  <a:srgbClr val="7E34CA"/>
                </a:solidFill>
              </a:rPr>
              <a:t>freqüentemente</a:t>
            </a:r>
            <a:r>
              <a:rPr lang="pt-BR" dirty="0">
                <a:solidFill>
                  <a:srgbClr val="7E34CA"/>
                </a:solidFill>
              </a:rPr>
              <a:t> na adolescência. Os abusos são mantidos em segredo, devido às ameaças e barganhas do abusador e aos sentimentos de vergonha e medo da vítima (</a:t>
            </a:r>
            <a:r>
              <a:rPr lang="pt-BR" dirty="0" err="1">
                <a:solidFill>
                  <a:srgbClr val="7E34CA"/>
                </a:solidFill>
              </a:rPr>
              <a:t>Furniss</a:t>
            </a:r>
            <a:r>
              <a:rPr lang="pt-BR" dirty="0">
                <a:solidFill>
                  <a:srgbClr val="7E34CA"/>
                </a:solidFill>
              </a:rPr>
              <a:t>, 1993; </a:t>
            </a:r>
            <a:r>
              <a:rPr lang="pt-BR" dirty="0" err="1">
                <a:solidFill>
                  <a:srgbClr val="7E34CA"/>
                </a:solidFill>
              </a:rPr>
              <a:t>Habigzang</a:t>
            </a:r>
            <a:r>
              <a:rPr lang="pt-BR" dirty="0">
                <a:solidFill>
                  <a:srgbClr val="7E34CA"/>
                </a:solidFill>
              </a:rPr>
              <a:t> &amp; Caminha, 2004).</a:t>
            </a:r>
          </a:p>
        </p:txBody>
      </p:sp>
    </p:spTree>
    <p:extLst>
      <p:ext uri="{BB962C8B-B14F-4D97-AF65-F5344CB8AC3E}">
        <p14:creationId xmlns:p14="http://schemas.microsoft.com/office/powerpoint/2010/main" val="39845496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81DE283-5F53-4393-5F3C-EC65FF12EDB7}"/>
              </a:ext>
            </a:extLst>
          </p:cNvPr>
          <p:cNvSpPr>
            <a:spLocks noGrp="1"/>
          </p:cNvSpPr>
          <p:nvPr>
            <p:ph type="title"/>
          </p:nvPr>
        </p:nvSpPr>
        <p:spPr>
          <a:xfrm>
            <a:off x="457200" y="-267854"/>
            <a:ext cx="8229600" cy="1311564"/>
          </a:xfrm>
        </p:spPr>
        <p:txBody>
          <a:bodyPr>
            <a:normAutofit/>
          </a:bodyPr>
          <a:lstStyle/>
          <a:p>
            <a:r>
              <a:rPr lang="pt-BR" sz="3200" dirty="0">
                <a:solidFill>
                  <a:srgbClr val="7E34CA"/>
                </a:solidFill>
              </a:rPr>
              <a:t>PERFIL DA VÍTIMA- Cont.</a:t>
            </a:r>
          </a:p>
        </p:txBody>
      </p:sp>
      <p:sp>
        <p:nvSpPr>
          <p:cNvPr id="5" name="Espaço Reservado para Conteúdo 4">
            <a:extLst>
              <a:ext uri="{FF2B5EF4-FFF2-40B4-BE49-F238E27FC236}">
                <a16:creationId xmlns:a16="http://schemas.microsoft.com/office/drawing/2014/main" id="{2C0E436F-7BF4-87D6-77B9-260129AFADE9}"/>
              </a:ext>
            </a:extLst>
          </p:cNvPr>
          <p:cNvSpPr>
            <a:spLocks noGrp="1"/>
          </p:cNvSpPr>
          <p:nvPr>
            <p:ph idx="1"/>
          </p:nvPr>
        </p:nvSpPr>
        <p:spPr>
          <a:xfrm>
            <a:off x="457200" y="858982"/>
            <a:ext cx="8229600" cy="5267181"/>
          </a:xfrm>
        </p:spPr>
        <p:txBody>
          <a:bodyPr>
            <a:normAutofit fontScale="62500" lnSpcReduction="20000"/>
          </a:bodyPr>
          <a:lstStyle/>
          <a:p>
            <a:r>
              <a:rPr lang="pt-BR" dirty="0">
                <a:solidFill>
                  <a:srgbClr val="7E34CA"/>
                </a:solidFill>
              </a:rPr>
              <a:t>O uso de álcool e de outras drogas pelas vítimas foi outro fator mapeado. Quanto ao uso de álcool foi constatado que em 3,2% dos casos apresentavam este comportamento, enquanto que em relação ao uso de outras drogas foi verificado que em 11,7% dos casos já haviam utilizado algum tipo de droga. Entre as drogas utilizadas, as mais </a:t>
            </a:r>
            <a:r>
              <a:rPr lang="pt-BR" dirty="0" err="1">
                <a:solidFill>
                  <a:srgbClr val="7E34CA"/>
                </a:solidFill>
              </a:rPr>
              <a:t>freqüentes</a:t>
            </a:r>
            <a:r>
              <a:rPr lang="pt-BR" dirty="0">
                <a:solidFill>
                  <a:srgbClr val="7E34CA"/>
                </a:solidFill>
              </a:rPr>
              <a:t> foram loló (27,3%), maconha (27,3%) e cola (18,2%). O cigarro também foi citado, além de sustâncias químicas ingeridas como tentativa de suicídio ou como tentativa de evitar gravidez ou provocar aborto. Somente 18 casos não relataram explicitamente problemas de saúde decorrentes da agressão. Os problemas identificados nestes casos foram, principalmente, mentais e psicológicos (33,3%), problemas respiratórios (27,8%), problemas decorrentes de negligência com a higiene (16,7%), problemas viróticos ou bacteriológicos (11,1%), HIV (11,1%) e congênitos (11,1%). Estes resultados corroboram os estudos sobre o impacto negativo do abuso sexual 3 Esta ficha está disponível com a equipe de pesquisa. para o desenvolvimento cognitivo, afetivo e social de crianças e de adolescentes. As vítimas </a:t>
            </a:r>
            <a:r>
              <a:rPr lang="pt-BR" dirty="0" err="1">
                <a:solidFill>
                  <a:srgbClr val="7E34CA"/>
                </a:solidFill>
              </a:rPr>
              <a:t>freqüentemente</a:t>
            </a:r>
            <a:r>
              <a:rPr lang="pt-BR" dirty="0">
                <a:solidFill>
                  <a:srgbClr val="7E34CA"/>
                </a:solidFill>
              </a:rPr>
              <a:t> desenvolvem sintomas psiquiátricos, bem como apresentam alterações comportamentais que incluem </a:t>
            </a:r>
            <a:r>
              <a:rPr lang="pt-BR" dirty="0" err="1">
                <a:solidFill>
                  <a:srgbClr val="7E34CA"/>
                </a:solidFill>
              </a:rPr>
              <a:t>delinqüência</a:t>
            </a:r>
            <a:r>
              <a:rPr lang="pt-BR" dirty="0">
                <a:solidFill>
                  <a:srgbClr val="7E34CA"/>
                </a:solidFill>
              </a:rPr>
              <a:t> e drogadição (Cohen &amp; cols., 2001; Edwards, Anda, </a:t>
            </a:r>
            <a:r>
              <a:rPr lang="pt-BR" dirty="0" err="1">
                <a:solidFill>
                  <a:srgbClr val="7E34CA"/>
                </a:solidFill>
              </a:rPr>
              <a:t>Nordenberg</a:t>
            </a:r>
            <a:r>
              <a:rPr lang="pt-BR" dirty="0">
                <a:solidFill>
                  <a:srgbClr val="7E34CA"/>
                </a:solidFill>
              </a:rPr>
              <a:t>, </a:t>
            </a:r>
            <a:r>
              <a:rPr lang="pt-BR" dirty="0" err="1">
                <a:solidFill>
                  <a:srgbClr val="7E34CA"/>
                </a:solidFill>
              </a:rPr>
              <a:t>Felitti</a:t>
            </a:r>
            <a:r>
              <a:rPr lang="pt-BR" dirty="0">
                <a:solidFill>
                  <a:srgbClr val="7E34CA"/>
                </a:solidFill>
              </a:rPr>
              <a:t>, Williamson &amp; Wright, 2001; </a:t>
            </a:r>
            <a:r>
              <a:rPr lang="pt-BR" dirty="0" err="1">
                <a:solidFill>
                  <a:srgbClr val="7E34CA"/>
                </a:solidFill>
              </a:rPr>
              <a:t>Rouyer</a:t>
            </a:r>
            <a:r>
              <a:rPr lang="pt-BR" dirty="0">
                <a:solidFill>
                  <a:srgbClr val="7E34CA"/>
                </a:solidFill>
              </a:rPr>
              <a:t>, 1997). </a:t>
            </a:r>
          </a:p>
        </p:txBody>
      </p:sp>
    </p:spTree>
    <p:extLst>
      <p:ext uri="{BB962C8B-B14F-4D97-AF65-F5344CB8AC3E}">
        <p14:creationId xmlns:p14="http://schemas.microsoft.com/office/powerpoint/2010/main" val="25079955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65156FE-6CFF-DC1E-99DC-DBDB5BD6778F}"/>
              </a:ext>
            </a:extLst>
          </p:cNvPr>
          <p:cNvSpPr>
            <a:spLocks noGrp="1"/>
          </p:cNvSpPr>
          <p:nvPr>
            <p:ph type="title"/>
          </p:nvPr>
        </p:nvSpPr>
        <p:spPr>
          <a:xfrm>
            <a:off x="392545" y="-101599"/>
            <a:ext cx="8229600" cy="1195965"/>
          </a:xfrm>
        </p:spPr>
        <p:txBody>
          <a:bodyPr>
            <a:normAutofit/>
          </a:bodyPr>
          <a:lstStyle/>
          <a:p>
            <a:r>
              <a:rPr lang="pt-BR" sz="3200" b="0" i="0" dirty="0">
                <a:solidFill>
                  <a:srgbClr val="30348C"/>
                </a:solidFill>
                <a:effectLst/>
                <a:latin typeface="Source Sans Pro" panose="020B0503030403020204" pitchFamily="34" charset="0"/>
              </a:rPr>
              <a:t>Capacitação do educador acerca do abuso sexual infantil</a:t>
            </a:r>
            <a:endParaRPr lang="pt-BR" sz="3200" dirty="0"/>
          </a:p>
        </p:txBody>
      </p:sp>
      <p:sp>
        <p:nvSpPr>
          <p:cNvPr id="5" name="Espaço Reservado para Conteúdo 4">
            <a:extLst>
              <a:ext uri="{FF2B5EF4-FFF2-40B4-BE49-F238E27FC236}">
                <a16:creationId xmlns:a16="http://schemas.microsoft.com/office/drawing/2014/main" id="{36F5DB1F-9D49-5E3F-B39D-BD4C6CBC09F1}"/>
              </a:ext>
            </a:extLst>
          </p:cNvPr>
          <p:cNvSpPr>
            <a:spLocks noGrp="1"/>
          </p:cNvSpPr>
          <p:nvPr>
            <p:ph idx="1"/>
          </p:nvPr>
        </p:nvSpPr>
        <p:spPr>
          <a:xfrm>
            <a:off x="457200" y="997528"/>
            <a:ext cx="8229600" cy="5128636"/>
          </a:xfrm>
        </p:spPr>
        <p:txBody>
          <a:bodyPr>
            <a:noAutofit/>
          </a:bodyPr>
          <a:lstStyle/>
          <a:p>
            <a:r>
              <a:rPr lang="pt-BR" sz="1600" b="0" i="0" dirty="0">
                <a:solidFill>
                  <a:srgbClr val="5E2A93"/>
                </a:solidFill>
                <a:effectLst/>
                <a:latin typeface="Source Sans Pro" panose="020B0503030403020204" pitchFamily="34" charset="0"/>
              </a:rPr>
              <a:t>A </a:t>
            </a:r>
            <a:r>
              <a:rPr lang="pt-BR" sz="1600" b="0" i="0" u="none" strike="noStrike" dirty="0">
                <a:solidFill>
                  <a:srgbClr val="5E2A93"/>
                </a:solidFill>
                <a:effectLst/>
                <a:latin typeface="Source Sans Pro" panose="020B0503030403020204" pitchFamily="34" charset="0"/>
              </a:rPr>
              <a:t>violência</a:t>
            </a:r>
            <a:r>
              <a:rPr lang="pt-BR" sz="1600" b="0" i="0" dirty="0">
                <a:solidFill>
                  <a:srgbClr val="5E2A93"/>
                </a:solidFill>
                <a:effectLst/>
                <a:latin typeface="Source Sans Pro" panose="020B0503030403020204" pitchFamily="34" charset="0"/>
              </a:rPr>
              <a:t> por </a:t>
            </a:r>
            <a:r>
              <a:rPr lang="pt-BR" sz="1600" b="0" i="0" u="none" strike="noStrike" dirty="0">
                <a:solidFill>
                  <a:srgbClr val="5E2A93"/>
                </a:solidFill>
                <a:effectLst/>
                <a:latin typeface="Source Sans Pro" panose="020B0503030403020204" pitchFamily="34" charset="0"/>
              </a:rPr>
              <a:t>abuso sexual</a:t>
            </a:r>
            <a:r>
              <a:rPr lang="pt-BR" sz="1600" b="0" i="0" dirty="0">
                <a:solidFill>
                  <a:srgbClr val="5E2A93"/>
                </a:solidFill>
                <a:effectLst/>
                <a:latin typeface="Source Sans Pro" panose="020B0503030403020204" pitchFamily="34" charset="0"/>
              </a:rPr>
              <a:t> é mais difícil de ser identificada por não apresentar, na maioria dos </a:t>
            </a:r>
            <a:r>
              <a:rPr lang="pt-BR" sz="1600" b="0" i="0" u="none" strike="noStrike" dirty="0">
                <a:solidFill>
                  <a:srgbClr val="5E2A93"/>
                </a:solidFill>
                <a:effectLst/>
                <a:latin typeface="Source Sans Pro" panose="020B0503030403020204" pitchFamily="34" charset="0"/>
              </a:rPr>
              <a:t>casos</a:t>
            </a:r>
            <a:r>
              <a:rPr lang="pt-BR" sz="1600" b="0" i="0" dirty="0">
                <a:solidFill>
                  <a:srgbClr val="5E2A93"/>
                </a:solidFill>
                <a:effectLst/>
                <a:latin typeface="Source Sans Pro" panose="020B0503030403020204" pitchFamily="34" charset="0"/>
              </a:rPr>
              <a:t>, marcas físicas. Capacitar </a:t>
            </a:r>
            <a:r>
              <a:rPr lang="pt-BR" sz="1600" b="0" i="0" u="none" strike="noStrike" dirty="0">
                <a:solidFill>
                  <a:srgbClr val="5E2A93"/>
                </a:solidFill>
                <a:effectLst/>
                <a:latin typeface="Source Sans Pro" panose="020B0503030403020204" pitchFamily="34" charset="0"/>
              </a:rPr>
              <a:t>professores</a:t>
            </a:r>
            <a:r>
              <a:rPr lang="pt-BR" sz="1600" b="0" i="0" dirty="0">
                <a:solidFill>
                  <a:srgbClr val="5E2A93"/>
                </a:solidFill>
                <a:effectLst/>
                <a:latin typeface="Source Sans Pro" panose="020B0503030403020204" pitchFamily="34" charset="0"/>
              </a:rPr>
              <a:t> a ser mais sensíveis aos </a:t>
            </a:r>
            <a:r>
              <a:rPr lang="pt-BR" sz="1600" b="0" i="0" u="none" strike="noStrike" dirty="0">
                <a:solidFill>
                  <a:srgbClr val="5E2A93"/>
                </a:solidFill>
                <a:effectLst/>
                <a:latin typeface="Source Sans Pro" panose="020B0503030403020204" pitchFamily="34" charset="0"/>
              </a:rPr>
              <a:t>sintomas</a:t>
            </a:r>
            <a:r>
              <a:rPr lang="pt-BR" sz="1600" b="0" i="0" dirty="0">
                <a:solidFill>
                  <a:srgbClr val="5E2A93"/>
                </a:solidFill>
                <a:effectLst/>
                <a:latin typeface="Source Sans Pro" panose="020B0503030403020204" pitchFamily="34" charset="0"/>
              </a:rPr>
              <a:t> que uma </a:t>
            </a:r>
            <a:r>
              <a:rPr lang="pt-BR" sz="1600" b="0" i="0" u="none" strike="noStrike" dirty="0">
                <a:solidFill>
                  <a:srgbClr val="5E2A93"/>
                </a:solidFill>
                <a:effectLst/>
                <a:latin typeface="Source Sans Pro" panose="020B0503030403020204" pitchFamily="34" charset="0"/>
              </a:rPr>
              <a:t>criança</a:t>
            </a:r>
            <a:r>
              <a:rPr lang="pt-BR" sz="1600" b="0" i="0" dirty="0">
                <a:solidFill>
                  <a:srgbClr val="5E2A93"/>
                </a:solidFill>
                <a:effectLst/>
                <a:latin typeface="Source Sans Pro" panose="020B0503030403020204" pitchFamily="34" charset="0"/>
              </a:rPr>
              <a:t> sexualmente abusada apresenta, talvez garanta o </a:t>
            </a:r>
            <a:r>
              <a:rPr lang="pt-BR" sz="1600" b="0" i="0" u="none" strike="noStrike" dirty="0">
                <a:solidFill>
                  <a:srgbClr val="5E2A93"/>
                </a:solidFill>
                <a:effectLst/>
                <a:latin typeface="Source Sans Pro" panose="020B0503030403020204" pitchFamily="34" charset="0"/>
              </a:rPr>
              <a:t>diagnóstico precoce</a:t>
            </a:r>
            <a:r>
              <a:rPr lang="pt-BR" sz="1600" b="0" i="0" dirty="0">
                <a:solidFill>
                  <a:srgbClr val="5E2A93"/>
                </a:solidFill>
                <a:effectLst/>
                <a:latin typeface="Source Sans Pro" panose="020B0503030403020204" pitchFamily="34" charset="0"/>
              </a:rPr>
              <a:t> desses </a:t>
            </a:r>
            <a:r>
              <a:rPr lang="pt-BR" sz="1600" b="0" i="0" u="none" strike="noStrike" dirty="0">
                <a:solidFill>
                  <a:srgbClr val="5E2A93"/>
                </a:solidFill>
                <a:effectLst/>
                <a:latin typeface="Source Sans Pro" panose="020B0503030403020204" pitchFamily="34" charset="0"/>
              </a:rPr>
              <a:t>casos</a:t>
            </a:r>
            <a:r>
              <a:rPr lang="pt-BR" sz="1600" b="0" i="0" dirty="0">
                <a:solidFill>
                  <a:srgbClr val="5E2A93"/>
                </a:solidFill>
                <a:effectLst/>
                <a:latin typeface="Source Sans Pro" panose="020B0503030403020204" pitchFamily="34" charset="0"/>
              </a:rPr>
              <a:t>. O estudo teve como objetivo avaliar a </a:t>
            </a:r>
            <a:r>
              <a:rPr lang="pt-BR" sz="1600" b="0" i="0" u="none" strike="noStrike" dirty="0" err="1">
                <a:solidFill>
                  <a:srgbClr val="5E2A93"/>
                </a:solidFill>
                <a:effectLst/>
                <a:latin typeface="Source Sans Pro" panose="020B0503030403020204" pitchFamily="34" charset="0"/>
              </a:rPr>
              <a:t>eficá</a:t>
            </a:r>
            <a:r>
              <a:rPr lang="pt-BR" sz="1600" b="0" i="0" dirty="0" err="1">
                <a:solidFill>
                  <a:srgbClr val="5E2A93"/>
                </a:solidFill>
                <a:effectLst/>
                <a:latin typeface="Source Sans Pro" panose="020B0503030403020204" pitchFamily="34" charset="0"/>
              </a:rPr>
              <a:t>de</a:t>
            </a:r>
            <a:r>
              <a:rPr lang="pt-BR" sz="1600" b="0" i="0" dirty="0">
                <a:solidFill>
                  <a:srgbClr val="5E2A93"/>
                </a:solidFill>
                <a:effectLst/>
                <a:latin typeface="Source Sans Pro" panose="020B0503030403020204" pitchFamily="34" charset="0"/>
              </a:rPr>
              <a:t> uma intervenção com educadoras no sentido de capacitá-</a:t>
            </a:r>
            <a:r>
              <a:rPr lang="pt-BR" sz="1600" b="0" i="0" u="none" strike="noStrike" dirty="0">
                <a:solidFill>
                  <a:srgbClr val="5E2A93"/>
                </a:solidFill>
                <a:effectLst/>
                <a:latin typeface="Source Sans Pro" panose="020B0503030403020204" pitchFamily="34" charset="0"/>
              </a:rPr>
              <a:t>las</a:t>
            </a:r>
            <a:r>
              <a:rPr lang="pt-BR" sz="1600" b="0" i="0" dirty="0">
                <a:solidFill>
                  <a:srgbClr val="5E2A93"/>
                </a:solidFill>
                <a:effectLst/>
                <a:latin typeface="Source Sans Pro" panose="020B0503030403020204" pitchFamily="34" charset="0"/>
              </a:rPr>
              <a:t> a atuarem com </a:t>
            </a:r>
            <a:r>
              <a:rPr lang="pt-BR" sz="1600" b="0" i="0" u="none" strike="noStrike" dirty="0">
                <a:solidFill>
                  <a:srgbClr val="5E2A93"/>
                </a:solidFill>
                <a:effectLst/>
                <a:latin typeface="Source Sans Pro" panose="020B0503030403020204" pitchFamily="34" charset="0"/>
              </a:rPr>
              <a:t>casos</a:t>
            </a:r>
            <a:r>
              <a:rPr lang="pt-BR" sz="1600" b="0" i="0" dirty="0">
                <a:solidFill>
                  <a:srgbClr val="5E2A93"/>
                </a:solidFill>
                <a:effectLst/>
                <a:latin typeface="Source Sans Pro" panose="020B0503030403020204" pitchFamily="34" charset="0"/>
              </a:rPr>
              <a:t> de </a:t>
            </a:r>
            <a:r>
              <a:rPr lang="pt-BR" sz="1600" b="0" i="0" u="none" strike="noStrike" dirty="0">
                <a:solidFill>
                  <a:srgbClr val="5E2A93"/>
                </a:solidFill>
                <a:effectLst/>
                <a:latin typeface="Source Sans Pro" panose="020B0503030403020204" pitchFamily="34" charset="0"/>
              </a:rPr>
              <a:t>abuso sexual</a:t>
            </a:r>
            <a:r>
              <a:rPr lang="pt-BR" sz="1600" b="0" i="0" dirty="0">
                <a:solidFill>
                  <a:srgbClr val="5E2A93"/>
                </a:solidFill>
                <a:effectLst/>
                <a:latin typeface="Source Sans Pro" panose="020B0503030403020204" pitchFamily="34" charset="0"/>
              </a:rPr>
              <a:t>. As participantes foram 11 educadoras, sendo que 5 participaram da intervenção e 6 formaram um grupo controle. A intervenção foi composta de duas etapas: 1)Quatro encontros de três horas de duração cada um, realizados na Secretaria Municipal de </a:t>
            </a:r>
            <a:r>
              <a:rPr lang="pt-BR" sz="1600" b="0" i="0" u="none" strike="noStrike" dirty="0">
                <a:solidFill>
                  <a:srgbClr val="5E2A93"/>
                </a:solidFill>
                <a:effectLst/>
                <a:latin typeface="Source Sans Pro" panose="020B0503030403020204" pitchFamily="34" charset="0"/>
              </a:rPr>
              <a:t>Educação</a:t>
            </a:r>
            <a:r>
              <a:rPr lang="pt-BR" sz="1600" b="0" i="0" dirty="0">
                <a:solidFill>
                  <a:srgbClr val="5E2A93"/>
                </a:solidFill>
                <a:effectLst/>
                <a:latin typeface="Source Sans Pro" panose="020B0503030403020204" pitchFamily="34" charset="0"/>
              </a:rPr>
              <a:t> do município. As atividades realizadas nos encontros consistiram de exposições orais sobre o tema, atividades práticas, exposições sobre a legislação, apresentações de </a:t>
            </a:r>
            <a:r>
              <a:rPr lang="pt-BR" sz="1600" b="0" i="0" u="none" strike="noStrike" dirty="0">
                <a:solidFill>
                  <a:srgbClr val="5E2A93"/>
                </a:solidFill>
                <a:effectLst/>
                <a:latin typeface="Source Sans Pro" panose="020B0503030403020204" pitchFamily="34" charset="0"/>
              </a:rPr>
              <a:t>vídeos</a:t>
            </a:r>
            <a:r>
              <a:rPr lang="pt-BR" sz="1600" b="0" i="0" dirty="0">
                <a:solidFill>
                  <a:srgbClr val="5E2A93"/>
                </a:solidFill>
                <a:effectLst/>
                <a:latin typeface="Source Sans Pro" panose="020B0503030403020204" pitchFamily="34" charset="0"/>
              </a:rPr>
              <a:t> e </a:t>
            </a:r>
            <a:r>
              <a:rPr lang="pt-BR" sz="1600" b="0" i="0" u="none" strike="noStrike" dirty="0">
                <a:solidFill>
                  <a:srgbClr val="5E2A93"/>
                </a:solidFill>
                <a:effectLst/>
                <a:latin typeface="Source Sans Pro" panose="020B0503030403020204" pitchFamily="34" charset="0"/>
              </a:rPr>
              <a:t>filmes</a:t>
            </a:r>
            <a:r>
              <a:rPr lang="pt-BR" sz="1600" b="0" i="0" dirty="0">
                <a:solidFill>
                  <a:srgbClr val="5E2A93"/>
                </a:solidFill>
                <a:effectLst/>
                <a:latin typeface="Source Sans Pro" panose="020B0503030403020204" pitchFamily="34" charset="0"/>
              </a:rPr>
              <a:t>, role-</a:t>
            </a:r>
            <a:r>
              <a:rPr lang="pt-BR" sz="1600" b="0" i="0" dirty="0" err="1">
                <a:solidFill>
                  <a:srgbClr val="5E2A93"/>
                </a:solidFill>
                <a:effectLst/>
                <a:latin typeface="Source Sans Pro" panose="020B0503030403020204" pitchFamily="34" charset="0"/>
              </a:rPr>
              <a:t>playing</a:t>
            </a:r>
            <a:r>
              <a:rPr lang="pt-BR" sz="1600" b="0" i="0" dirty="0">
                <a:solidFill>
                  <a:srgbClr val="5E2A93"/>
                </a:solidFill>
                <a:effectLst/>
                <a:latin typeface="Source Sans Pro" panose="020B0503030403020204" pitchFamily="34" charset="0"/>
              </a:rPr>
              <a:t> </a:t>
            </a:r>
            <a:r>
              <a:rPr lang="pt-BR" sz="1600" b="0" i="0" dirty="0" err="1">
                <a:solidFill>
                  <a:srgbClr val="5E2A93"/>
                </a:solidFill>
                <a:effectLst/>
                <a:latin typeface="Source Sans Pro" panose="020B0503030403020204" pitchFamily="34" charset="0"/>
              </a:rPr>
              <a:t>etc</a:t>
            </a:r>
            <a:r>
              <a:rPr lang="pt-BR" sz="1600" b="0" i="0" dirty="0">
                <a:solidFill>
                  <a:srgbClr val="5E2A93"/>
                </a:solidFill>
                <a:effectLst/>
                <a:latin typeface="Source Sans Pro" panose="020B0503030403020204" pitchFamily="34" charset="0"/>
              </a:rPr>
              <a:t>; 2) Período de </a:t>
            </a:r>
            <a:r>
              <a:rPr lang="pt-BR" sz="1600" b="0" i="0" u="none" strike="noStrike" dirty="0">
                <a:solidFill>
                  <a:srgbClr val="5E2A93"/>
                </a:solidFill>
                <a:effectLst/>
                <a:latin typeface="Source Sans Pro" panose="020B0503030403020204" pitchFamily="34" charset="0"/>
              </a:rPr>
              <a:t>consultoria</a:t>
            </a:r>
            <a:r>
              <a:rPr lang="pt-BR" sz="1600" b="0" i="0" dirty="0">
                <a:solidFill>
                  <a:srgbClr val="5E2A93"/>
                </a:solidFill>
                <a:effectLst/>
                <a:latin typeface="Source Sans Pro" panose="020B0503030403020204" pitchFamily="34" charset="0"/>
              </a:rPr>
              <a:t>. Ao início, ao final dos encontros e após o período de1)Quatro encontros de três horas de duração cada um, realizados na Secretaria Municipal de </a:t>
            </a:r>
            <a:r>
              <a:rPr lang="pt-BR" sz="1600" b="0" i="0" u="none" strike="noStrike" dirty="0">
                <a:solidFill>
                  <a:srgbClr val="5E2A93"/>
                </a:solidFill>
                <a:effectLst/>
                <a:latin typeface="Source Sans Pro" panose="020B0503030403020204" pitchFamily="34" charset="0"/>
              </a:rPr>
              <a:t>Educação</a:t>
            </a:r>
            <a:r>
              <a:rPr lang="pt-BR" sz="1600" b="0" i="0" dirty="0">
                <a:solidFill>
                  <a:srgbClr val="5E2A93"/>
                </a:solidFill>
                <a:effectLst/>
                <a:latin typeface="Source Sans Pro" panose="020B0503030403020204" pitchFamily="34" charset="0"/>
              </a:rPr>
              <a:t> do município. As atividades realizadas nos encontros consistiram de exposições orais sobre o tema, atividades práticas, exposições sobre a legislação, apresentações de </a:t>
            </a:r>
            <a:r>
              <a:rPr lang="pt-BR" sz="1600" b="0" i="0" u="none" strike="noStrike" dirty="0">
                <a:solidFill>
                  <a:srgbClr val="5E2A93"/>
                </a:solidFill>
                <a:effectLst/>
                <a:latin typeface="Source Sans Pro" panose="020B0503030403020204" pitchFamily="34" charset="0"/>
              </a:rPr>
              <a:t>vídeos</a:t>
            </a:r>
            <a:r>
              <a:rPr lang="pt-BR" sz="1600" b="0" i="0" dirty="0">
                <a:solidFill>
                  <a:srgbClr val="5E2A93"/>
                </a:solidFill>
                <a:effectLst/>
                <a:latin typeface="Source Sans Pro" panose="020B0503030403020204" pitchFamily="34" charset="0"/>
              </a:rPr>
              <a:t> e </a:t>
            </a:r>
            <a:r>
              <a:rPr lang="pt-BR" sz="1600" b="0" i="0" u="none" strike="noStrike" dirty="0">
                <a:solidFill>
                  <a:srgbClr val="5E2A93"/>
                </a:solidFill>
                <a:effectLst/>
                <a:latin typeface="Source Sans Pro" panose="020B0503030403020204" pitchFamily="34" charset="0"/>
              </a:rPr>
              <a:t>filmes</a:t>
            </a:r>
            <a:r>
              <a:rPr lang="pt-BR" sz="1600" b="0" i="0" dirty="0">
                <a:solidFill>
                  <a:srgbClr val="5E2A93"/>
                </a:solidFill>
                <a:effectLst/>
                <a:latin typeface="Source Sans Pro" panose="020B0503030403020204" pitchFamily="34" charset="0"/>
              </a:rPr>
              <a:t>, role-</a:t>
            </a:r>
            <a:r>
              <a:rPr lang="pt-BR" sz="1600" b="0" i="0" dirty="0" err="1">
                <a:solidFill>
                  <a:srgbClr val="5E2A93"/>
                </a:solidFill>
                <a:effectLst/>
                <a:latin typeface="Source Sans Pro" panose="020B0503030403020204" pitchFamily="34" charset="0"/>
              </a:rPr>
              <a:t>playing</a:t>
            </a:r>
            <a:r>
              <a:rPr lang="pt-BR" sz="1600" b="0" i="0" dirty="0">
                <a:solidFill>
                  <a:srgbClr val="5E2A93"/>
                </a:solidFill>
                <a:effectLst/>
                <a:latin typeface="Source Sans Pro" panose="020B0503030403020204" pitchFamily="34" charset="0"/>
              </a:rPr>
              <a:t> </a:t>
            </a:r>
            <a:r>
              <a:rPr lang="pt-BR" sz="1600" b="0" i="0" dirty="0" err="1">
                <a:solidFill>
                  <a:srgbClr val="5E2A93"/>
                </a:solidFill>
                <a:effectLst/>
                <a:latin typeface="Source Sans Pro" panose="020B0503030403020204" pitchFamily="34" charset="0"/>
              </a:rPr>
              <a:t>etc</a:t>
            </a:r>
            <a:r>
              <a:rPr lang="pt-BR" sz="1600" b="0" i="0" dirty="0">
                <a:solidFill>
                  <a:srgbClr val="5E2A93"/>
                </a:solidFill>
                <a:effectLst/>
                <a:latin typeface="Source Sans Pro" panose="020B0503030403020204" pitchFamily="34" charset="0"/>
              </a:rPr>
              <a:t>; 2) Período de </a:t>
            </a:r>
            <a:r>
              <a:rPr lang="pt-BR" sz="1600" b="0" i="0" u="none" strike="noStrike" dirty="0">
                <a:solidFill>
                  <a:srgbClr val="5E2A93"/>
                </a:solidFill>
                <a:effectLst/>
                <a:latin typeface="Source Sans Pro" panose="020B0503030403020204" pitchFamily="34" charset="0"/>
              </a:rPr>
              <a:t>consultoria</a:t>
            </a:r>
            <a:r>
              <a:rPr lang="pt-BR" sz="1600" b="0" i="0" dirty="0">
                <a:solidFill>
                  <a:srgbClr val="5E2A93"/>
                </a:solidFill>
                <a:effectLst/>
                <a:latin typeface="Source Sans Pro" panose="020B0503030403020204" pitchFamily="34" charset="0"/>
              </a:rPr>
              <a:t>. Ao início, ao final dos encontros e após o período de </a:t>
            </a:r>
            <a:r>
              <a:rPr lang="pt-BR" sz="1600" b="0" i="0" u="none" strike="noStrike" dirty="0">
                <a:solidFill>
                  <a:srgbClr val="5E2A93"/>
                </a:solidFill>
                <a:effectLst/>
                <a:latin typeface="Source Sans Pro" panose="020B0503030403020204" pitchFamily="34" charset="0"/>
              </a:rPr>
              <a:t>consultoria</a:t>
            </a:r>
            <a:r>
              <a:rPr lang="pt-BR" sz="1600" b="0" i="0" dirty="0">
                <a:solidFill>
                  <a:srgbClr val="5E2A93"/>
                </a:solidFill>
                <a:effectLst/>
                <a:latin typeface="Source Sans Pro" panose="020B0503030403020204" pitchFamily="34" charset="0"/>
              </a:rPr>
              <a:t> foram aplicados nas participantes dois instrumentos para avaliar o </a:t>
            </a:r>
            <a:r>
              <a:rPr lang="pt-BR" sz="1600" b="0" i="0" u="none" strike="noStrike" dirty="0">
                <a:solidFill>
                  <a:srgbClr val="5E2A93"/>
                </a:solidFill>
                <a:effectLst/>
                <a:latin typeface="Source Sans Pro" panose="020B0503030403020204" pitchFamily="34" charset="0"/>
              </a:rPr>
              <a:t>desempenho</a:t>
            </a:r>
            <a:r>
              <a:rPr lang="pt-BR" sz="1600" b="0" i="0" dirty="0">
                <a:solidFill>
                  <a:srgbClr val="5E2A93"/>
                </a:solidFill>
                <a:effectLst/>
                <a:latin typeface="Source Sans Pro" panose="020B0503030403020204" pitchFamily="34" charset="0"/>
              </a:rPr>
              <a:t> destas, o </a:t>
            </a:r>
            <a:r>
              <a:rPr lang="pt-BR" sz="1600" b="0" i="0" u="none" strike="noStrike" dirty="0">
                <a:solidFill>
                  <a:srgbClr val="5E2A93"/>
                </a:solidFill>
                <a:effectLst/>
                <a:latin typeface="Source Sans Pro" panose="020B0503030403020204" pitchFamily="34" charset="0"/>
              </a:rPr>
              <a:t>RAS</a:t>
            </a:r>
            <a:r>
              <a:rPr lang="pt-BR" sz="1600" b="0" i="0" dirty="0">
                <a:solidFill>
                  <a:srgbClr val="5E2A93"/>
                </a:solidFill>
                <a:effectLst/>
                <a:latin typeface="Source Sans Pro" panose="020B0503030403020204" pitchFamily="34" charset="0"/>
              </a:rPr>
              <a:t> (</a:t>
            </a:r>
            <a:r>
              <a:rPr lang="pt-BR" sz="1600" b="0" i="0" u="none" strike="noStrike" dirty="0">
                <a:solidFill>
                  <a:srgbClr val="5E2A93"/>
                </a:solidFill>
                <a:effectLst/>
                <a:latin typeface="Source Sans Pro" panose="020B0503030403020204" pitchFamily="34" charset="0"/>
              </a:rPr>
              <a:t>Registro</a:t>
            </a:r>
            <a:r>
              <a:rPr lang="pt-BR" sz="1600" b="0" i="0" dirty="0">
                <a:solidFill>
                  <a:srgbClr val="5E2A93"/>
                </a:solidFill>
                <a:effectLst/>
                <a:latin typeface="Source Sans Pro" panose="020B0503030403020204" pitchFamily="34" charset="0"/>
              </a:rPr>
              <a:t> sobre </a:t>
            </a:r>
            <a:r>
              <a:rPr lang="pt-BR" sz="1600" b="0" i="0" u="none" strike="noStrike" dirty="0">
                <a:solidFill>
                  <a:srgbClr val="5E2A93"/>
                </a:solidFill>
                <a:effectLst/>
                <a:latin typeface="Source Sans Pro" panose="020B0503030403020204" pitchFamily="34" charset="0"/>
              </a:rPr>
              <a:t>Abuso Sexual</a:t>
            </a:r>
            <a:r>
              <a:rPr lang="pt-BR" sz="1600" b="0" i="0" dirty="0">
                <a:solidFill>
                  <a:srgbClr val="5E2A93"/>
                </a:solidFill>
                <a:effectLst/>
                <a:latin typeface="Source Sans Pro" panose="020B0503030403020204" pitchFamily="34" charset="0"/>
              </a:rPr>
              <a:t>) e o </a:t>
            </a:r>
            <a:r>
              <a:rPr lang="pt-BR" sz="1600" b="0" i="0" u="none" strike="noStrike" dirty="0">
                <a:solidFill>
                  <a:srgbClr val="5E2A93"/>
                </a:solidFill>
                <a:effectLst/>
                <a:latin typeface="Source Sans Pro" panose="020B0503030403020204" pitchFamily="34" charset="0"/>
              </a:rPr>
              <a:t>Questionário</a:t>
            </a:r>
            <a:r>
              <a:rPr lang="pt-BR" sz="1600" b="0" i="0" dirty="0">
                <a:solidFill>
                  <a:srgbClr val="5E2A93"/>
                </a:solidFill>
                <a:effectLst/>
                <a:latin typeface="Source Sans Pro" panose="020B0503030403020204" pitchFamily="34" charset="0"/>
              </a:rPr>
              <a:t> sobre </a:t>
            </a:r>
            <a:r>
              <a:rPr lang="pt-BR" sz="1600" b="0" i="0" u="none" strike="noStrike" dirty="0">
                <a:solidFill>
                  <a:srgbClr val="5E2A93"/>
                </a:solidFill>
                <a:effectLst/>
                <a:latin typeface="Source Sans Pro" panose="020B0503030403020204" pitchFamily="34" charset="0"/>
              </a:rPr>
              <a:t>Conhecimentos</a:t>
            </a:r>
            <a:r>
              <a:rPr lang="pt-BR" sz="1600" b="0" i="0" dirty="0">
                <a:solidFill>
                  <a:srgbClr val="5E2A93"/>
                </a:solidFill>
                <a:effectLst/>
                <a:latin typeface="Source Sans Pro" panose="020B0503030403020204" pitchFamily="34" charset="0"/>
              </a:rPr>
              <a:t> e </a:t>
            </a:r>
            <a:r>
              <a:rPr lang="pt-BR" sz="1600" b="0" i="0" u="none" strike="noStrike" dirty="0">
                <a:solidFill>
                  <a:srgbClr val="5E2A93"/>
                </a:solidFill>
                <a:effectLst/>
                <a:latin typeface="Source Sans Pro" panose="020B0503030403020204" pitchFamily="34" charset="0"/>
              </a:rPr>
              <a:t>Crenças</a:t>
            </a:r>
            <a:r>
              <a:rPr lang="pt-BR" sz="1600" b="0" i="0" dirty="0">
                <a:solidFill>
                  <a:srgbClr val="5E2A93"/>
                </a:solidFill>
                <a:effectLst/>
                <a:latin typeface="Source Sans Pro" panose="020B0503030403020204" pitchFamily="34" charset="0"/>
              </a:rPr>
              <a:t> a </a:t>
            </a:r>
            <a:r>
              <a:rPr lang="pt-BR" sz="1600" b="0" i="0" u="none" strike="noStrike" dirty="0">
                <a:solidFill>
                  <a:srgbClr val="5E2A93"/>
                </a:solidFill>
                <a:effectLst/>
                <a:latin typeface="Source Sans Pro" panose="020B0503030403020204" pitchFamily="34" charset="0"/>
              </a:rPr>
              <a:t>respeito</a:t>
            </a:r>
            <a:r>
              <a:rPr lang="pt-BR" sz="1600" b="0" i="0" dirty="0">
                <a:solidFill>
                  <a:srgbClr val="5E2A93"/>
                </a:solidFill>
                <a:effectLst/>
                <a:latin typeface="Source Sans Pro" panose="020B0503030403020204" pitchFamily="34" charset="0"/>
              </a:rPr>
              <a:t> de </a:t>
            </a:r>
            <a:r>
              <a:rPr lang="pt-BR" sz="1600" b="0" i="0" u="none" strike="noStrike" dirty="0">
                <a:solidFill>
                  <a:srgbClr val="5E2A93"/>
                </a:solidFill>
                <a:effectLst/>
                <a:latin typeface="Source Sans Pro" panose="020B0503030403020204" pitchFamily="34" charset="0"/>
              </a:rPr>
              <a:t>Abuso Sexual</a:t>
            </a:r>
            <a:r>
              <a:rPr lang="pt-BR" sz="1600" b="0" i="0" dirty="0">
                <a:solidFill>
                  <a:srgbClr val="5E2A93"/>
                </a:solidFill>
                <a:effectLst/>
                <a:latin typeface="Source Sans Pro" panose="020B0503030403020204" pitchFamily="34" charset="0"/>
              </a:rPr>
              <a:t>. De forma geral, a intervenção promoveu algumas importantes modificações para que as professoras atuem em </a:t>
            </a:r>
            <a:r>
              <a:rPr lang="pt-BR" sz="1600" b="0" i="0" u="none" strike="noStrike" dirty="0">
                <a:solidFill>
                  <a:srgbClr val="5E2A93"/>
                </a:solidFill>
                <a:effectLst/>
                <a:latin typeface="Source Sans Pro" panose="020B0503030403020204" pitchFamily="34" charset="0"/>
              </a:rPr>
              <a:t>casos</a:t>
            </a:r>
            <a:r>
              <a:rPr lang="pt-BR" sz="1600" b="0" i="0" dirty="0">
                <a:solidFill>
                  <a:srgbClr val="5E2A93"/>
                </a:solidFill>
                <a:effectLst/>
                <a:latin typeface="Source Sans Pro" panose="020B0503030403020204" pitchFamily="34" charset="0"/>
              </a:rPr>
              <a:t> de </a:t>
            </a:r>
            <a:r>
              <a:rPr lang="pt-BR" sz="1600" b="0" i="0" u="none" strike="noStrike" dirty="0">
                <a:solidFill>
                  <a:srgbClr val="5E2A93"/>
                </a:solidFill>
                <a:effectLst/>
                <a:latin typeface="Source Sans Pro" panose="020B0503030403020204" pitchFamily="34" charset="0"/>
              </a:rPr>
              <a:t>abuso sexual</a:t>
            </a:r>
            <a:endParaRPr lang="pt-BR" sz="1600" dirty="0">
              <a:solidFill>
                <a:srgbClr val="5E2A93"/>
              </a:solidFill>
            </a:endParaRPr>
          </a:p>
        </p:txBody>
      </p:sp>
    </p:spTree>
    <p:extLst>
      <p:ext uri="{BB962C8B-B14F-4D97-AF65-F5344CB8AC3E}">
        <p14:creationId xmlns:p14="http://schemas.microsoft.com/office/powerpoint/2010/main" val="103861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p:nvPr>
        </p:nvSpPr>
        <p:spPr/>
        <p:txBody>
          <a:bodyPr>
            <a:normAutofit/>
          </a:bodyPr>
          <a:lstStyle/>
          <a:p>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27650" name="Espaço Reservado para Conteúdo 2"/>
          <p:cNvSpPr>
            <a:spLocks noGrp="1"/>
          </p:cNvSpPr>
          <p:nvPr>
            <p:ph idx="1"/>
          </p:nvPr>
        </p:nvSpPr>
        <p:spPr/>
        <p:txBody>
          <a:bodyPr>
            <a:normAutofit/>
          </a:bodyPr>
          <a:lstStyle/>
          <a:p>
            <a:pPr>
              <a:buFontTx/>
              <a:buChar char="-"/>
            </a:pPr>
            <a:r>
              <a:rPr lang="pt-BR" sz="2800" b="0" dirty="0">
                <a:solidFill>
                  <a:srgbClr val="5E2A93"/>
                </a:solidFill>
                <a:latin typeface="Calibri"/>
                <a:cs typeface="Calibri"/>
              </a:rPr>
              <a:t>Na clinica o que se vê é que pessoas que sofreram fortes experiências negativas, antes dos 3 anos não têm como lembrar, porém geram programas de repetição </a:t>
            </a:r>
            <a:r>
              <a:rPr lang="pt-BR" sz="2800" dirty="0">
                <a:solidFill>
                  <a:srgbClr val="5E2A93"/>
                </a:solidFill>
                <a:latin typeface="Calibri"/>
                <a:cs typeface="Calibri"/>
              </a:rPr>
              <a:t>(mas </a:t>
            </a:r>
            <a:r>
              <a:rPr lang="pt-BR" sz="2800" b="0" dirty="0">
                <a:solidFill>
                  <a:srgbClr val="5E2A93"/>
                </a:solidFill>
                <a:latin typeface="Calibri"/>
                <a:cs typeface="Calibri"/>
              </a:rPr>
              <a:t>tem como ser liberado por Renascimento). Houve criação de </a:t>
            </a:r>
            <a:r>
              <a:rPr lang="pt-BR" sz="2800" b="0" dirty="0" err="1">
                <a:solidFill>
                  <a:srgbClr val="5E2A93"/>
                </a:solidFill>
                <a:latin typeface="Calibri"/>
                <a:cs typeface="Calibri"/>
              </a:rPr>
              <a:t>neuropepitídeos</a:t>
            </a:r>
            <a:r>
              <a:rPr lang="pt-BR" sz="2800" b="0" dirty="0">
                <a:solidFill>
                  <a:srgbClr val="5E2A93"/>
                </a:solidFill>
                <a:latin typeface="Calibri"/>
                <a:cs typeface="Calibri"/>
              </a:rPr>
              <a:t> – que geram uma </a:t>
            </a:r>
            <a:r>
              <a:rPr lang="pt-BR" sz="2800" b="0" dirty="0" err="1">
                <a:solidFill>
                  <a:srgbClr val="5E2A93"/>
                </a:solidFill>
                <a:latin typeface="Calibri"/>
                <a:cs typeface="Calibri"/>
              </a:rPr>
              <a:t>autoadição</a:t>
            </a:r>
            <a:r>
              <a:rPr lang="pt-BR" sz="2800" b="0" dirty="0">
                <a:solidFill>
                  <a:srgbClr val="5E2A93"/>
                </a:solidFill>
                <a:latin typeface="Calibri"/>
                <a:cs typeface="Calibri"/>
              </a:rPr>
              <a:t>. </a:t>
            </a:r>
          </a:p>
          <a:p>
            <a:pPr>
              <a:buFontTx/>
              <a:buChar char="-"/>
            </a:pPr>
            <a:r>
              <a:rPr lang="en-US" sz="2800" dirty="0" err="1">
                <a:solidFill>
                  <a:srgbClr val="5E2A93"/>
                </a:solidFill>
                <a:cs typeface="Calibri"/>
              </a:rPr>
              <a:t>Mais</a:t>
            </a:r>
            <a:r>
              <a:rPr lang="en-US" sz="2800" dirty="0">
                <a:solidFill>
                  <a:srgbClr val="5E2A93"/>
                </a:solidFill>
                <a:cs typeface="Calibri"/>
              </a:rPr>
              <a:t> </a:t>
            </a:r>
            <a:r>
              <a:rPr lang="en-US" sz="2800" dirty="0" err="1">
                <a:solidFill>
                  <a:srgbClr val="5E2A93"/>
                </a:solidFill>
                <a:cs typeface="Calibri"/>
              </a:rPr>
              <a:t>informações</a:t>
            </a:r>
            <a:r>
              <a:rPr lang="en-US" sz="2800" dirty="0">
                <a:solidFill>
                  <a:srgbClr val="5E2A93"/>
                </a:solidFill>
                <a:cs typeface="Calibri"/>
              </a:rPr>
              <a:t> o </a:t>
            </a:r>
            <a:r>
              <a:rPr lang="en-US" sz="2800" dirty="0" err="1">
                <a:solidFill>
                  <a:srgbClr val="5E2A93"/>
                </a:solidFill>
                <a:cs typeface="Calibri"/>
              </a:rPr>
              <a:t>livro</a:t>
            </a:r>
            <a:r>
              <a:rPr lang="en-US" sz="2800" dirty="0">
                <a:solidFill>
                  <a:srgbClr val="5E2A93"/>
                </a:solidFill>
                <a:cs typeface="Calibri"/>
              </a:rPr>
              <a:t>: Williams, L. V.. Teaching for the two-sided mind: a guide to right brain/left brain education. O </a:t>
            </a:r>
            <a:r>
              <a:rPr lang="en-US" sz="2800" dirty="0" err="1">
                <a:solidFill>
                  <a:srgbClr val="5E2A93"/>
                </a:solidFill>
                <a:cs typeface="Calibri"/>
              </a:rPr>
              <a:t>livro</a:t>
            </a:r>
            <a:r>
              <a:rPr lang="en-US" sz="2800" dirty="0">
                <a:solidFill>
                  <a:srgbClr val="5E2A93"/>
                </a:solidFill>
                <a:cs typeface="Calibri"/>
              </a:rPr>
              <a:t> da Candace B. Pert: Molecules of Emotion</a:t>
            </a:r>
            <a:endParaRPr lang="pt-BR" sz="2800" b="0" dirty="0">
              <a:solidFill>
                <a:srgbClr val="5E2A93"/>
              </a:solidFill>
              <a:latin typeface="Calibri"/>
              <a:cs typeface="Calibri"/>
            </a:endParaRPr>
          </a:p>
        </p:txBody>
      </p:sp>
    </p:spTree>
    <p:extLst>
      <p:ext uri="{BB962C8B-B14F-4D97-AF65-F5344CB8AC3E}">
        <p14:creationId xmlns:p14="http://schemas.microsoft.com/office/powerpoint/2010/main" val="273158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000" indent="-342000">
              <a:lnSpc>
                <a:spcPct val="100000"/>
              </a:lnSpc>
              <a:spcBef>
                <a:spcPts val="600"/>
              </a:spcBef>
            </a:pPr>
            <a:r>
              <a:rPr lang="pt-BR" sz="3200" dirty="0">
                <a:solidFill>
                  <a:srgbClr val="7030A0"/>
                </a:solidFill>
                <a:latin typeface="Arial" charset="0"/>
                <a:cs typeface="Arial" charset="0"/>
              </a:rPr>
              <a:t>ABUSO SEXUAL NA INFÂNCIA</a:t>
            </a:r>
            <a:endParaRPr lang="pt-BR" sz="3200" b="0" dirty="0">
              <a:solidFill>
                <a:srgbClr val="5E2A93"/>
              </a:solidFill>
              <a:latin typeface="Calibri"/>
              <a:cs typeface="Calibri"/>
            </a:endParaRPr>
          </a:p>
        </p:txBody>
      </p:sp>
      <p:sp>
        <p:nvSpPr>
          <p:cNvPr id="3" name="Espaço Reservado para Conteúdo 2"/>
          <p:cNvSpPr>
            <a:spLocks noGrp="1"/>
          </p:cNvSpPr>
          <p:nvPr>
            <p:ph idx="1"/>
          </p:nvPr>
        </p:nvSpPr>
        <p:spPr>
          <a:xfrm>
            <a:off x="283028" y="1273629"/>
            <a:ext cx="8229600" cy="5083628"/>
          </a:xfrm>
        </p:spPr>
        <p:txBody>
          <a:bodyPr>
            <a:noAutofit/>
          </a:bodyPr>
          <a:lstStyle/>
          <a:p>
            <a:pPr>
              <a:lnSpc>
                <a:spcPct val="120000"/>
              </a:lnSpc>
              <a:spcBef>
                <a:spcPts val="600"/>
              </a:spcBef>
              <a:buFontTx/>
              <a:buChar char="-"/>
            </a:pPr>
            <a:r>
              <a:rPr lang="pt-BR" sz="2400" dirty="0">
                <a:solidFill>
                  <a:srgbClr val="7030A0"/>
                </a:solidFill>
                <a:latin typeface="Arial" charset="0"/>
                <a:cs typeface="Arial" charset="0"/>
              </a:rPr>
              <a:t>A ONU fala que atinge 9 em 10 meninas e 6 em 10 meninos. Os filhos tendem a sofrer a mesma idade, ou ter problemas de saúde. Porém dados oficiais no mundo são subnotificados.</a:t>
            </a:r>
          </a:p>
          <a:p>
            <a:pPr>
              <a:lnSpc>
                <a:spcPct val="120000"/>
              </a:lnSpc>
              <a:spcBef>
                <a:spcPts val="600"/>
              </a:spcBef>
              <a:buFontTx/>
              <a:buChar char="-"/>
            </a:pPr>
            <a:r>
              <a:rPr lang="pt-BR" sz="2400" b="0" dirty="0">
                <a:solidFill>
                  <a:srgbClr val="7030A0"/>
                </a:solidFill>
                <a:latin typeface="Calibri"/>
                <a:cs typeface="Calibri"/>
              </a:rPr>
              <a:t>Na casuística de Vianna </a:t>
            </a:r>
            <a:r>
              <a:rPr lang="pt-BR" sz="2400" b="0" dirty="0" err="1">
                <a:solidFill>
                  <a:srgbClr val="7030A0"/>
                </a:solidFill>
                <a:latin typeface="Calibri"/>
                <a:cs typeface="Calibri"/>
              </a:rPr>
              <a:t>Stibal</a:t>
            </a:r>
            <a:r>
              <a:rPr lang="pt-BR" sz="2400" b="0" dirty="0">
                <a:solidFill>
                  <a:srgbClr val="7030A0"/>
                </a:solidFill>
                <a:latin typeface="Calibri"/>
                <a:cs typeface="Calibri"/>
              </a:rPr>
              <a:t>  - 8 em 10 mulheres e 5 em 10 homens.</a:t>
            </a:r>
          </a:p>
          <a:p>
            <a:pPr>
              <a:lnSpc>
                <a:spcPct val="120000"/>
              </a:lnSpc>
              <a:spcBef>
                <a:spcPts val="600"/>
              </a:spcBef>
              <a:buFontTx/>
              <a:buChar char="-"/>
            </a:pPr>
            <a:r>
              <a:rPr lang="pt-BR" sz="2400" dirty="0">
                <a:solidFill>
                  <a:srgbClr val="7030A0"/>
                </a:solidFill>
              </a:rPr>
              <a:t>Dados do Ministério da Saúde sobre a violência sexual em 2018 sinalizam a predominância na infância e adolescência (72% do total), sobretudo nas meninas (74% dos casos), com uma ocorrência precoce (51% antes dos 5 anos de idade) e tendência à repetição (42% são vítimas recorrentes).</a:t>
            </a:r>
            <a:endParaRPr lang="pt-BR" sz="2400" b="0" dirty="0">
              <a:solidFill>
                <a:srgbClr val="7030A0"/>
              </a:solidFill>
              <a:latin typeface="Calibri"/>
              <a:cs typeface="Calibri"/>
            </a:endParaRPr>
          </a:p>
        </p:txBody>
      </p:sp>
    </p:spTree>
    <p:extLst>
      <p:ext uri="{BB962C8B-B14F-4D97-AF65-F5344CB8AC3E}">
        <p14:creationId xmlns:p14="http://schemas.microsoft.com/office/powerpoint/2010/main" val="314033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F4516-44EC-4B93-4F80-9AD900D594B5}"/>
              </a:ext>
            </a:extLst>
          </p:cNvPr>
          <p:cNvSpPr>
            <a:spLocks noGrp="1"/>
          </p:cNvSpPr>
          <p:nvPr>
            <p:ph type="title"/>
          </p:nvPr>
        </p:nvSpPr>
        <p:spPr/>
        <p:txBody>
          <a:bodyPr/>
          <a:lstStyle/>
          <a:p>
            <a:r>
              <a:rPr lang="pt-BR" dirty="0">
                <a:solidFill>
                  <a:srgbClr val="7E34CA"/>
                </a:solidFill>
              </a:rPr>
              <a:t>ESTATÍSTICA DE ABUSO</a:t>
            </a:r>
          </a:p>
        </p:txBody>
      </p:sp>
      <p:sp>
        <p:nvSpPr>
          <p:cNvPr id="3" name="Espaço Reservado para Conteúdo 2">
            <a:extLst>
              <a:ext uri="{FF2B5EF4-FFF2-40B4-BE49-F238E27FC236}">
                <a16:creationId xmlns:a16="http://schemas.microsoft.com/office/drawing/2014/main" id="{2570E313-B063-5AFF-DE33-4B3C06F3474A}"/>
              </a:ext>
            </a:extLst>
          </p:cNvPr>
          <p:cNvSpPr>
            <a:spLocks noGrp="1"/>
          </p:cNvSpPr>
          <p:nvPr>
            <p:ph idx="1"/>
          </p:nvPr>
        </p:nvSpPr>
        <p:spPr/>
        <p:txBody>
          <a:bodyPr>
            <a:normAutofit fontScale="85000" lnSpcReduction="10000"/>
          </a:bodyPr>
          <a:lstStyle/>
          <a:p>
            <a:r>
              <a:rPr lang="pt-BR" b="0" i="0" dirty="0">
                <a:solidFill>
                  <a:srgbClr val="5E2A93"/>
                </a:solidFill>
                <a:effectLst/>
                <a:latin typeface="Google Sans"/>
              </a:rPr>
              <a:t>A cada 15 minutos, 1 criança sofre violência sexual no Brasil. Em todo país, 51% dos casos de violência sexual são praticados com crianças de até 5 anos.</a:t>
            </a:r>
          </a:p>
          <a:p>
            <a:r>
              <a:rPr lang="pt-BR" b="0" i="0" dirty="0">
                <a:solidFill>
                  <a:srgbClr val="5E2A93"/>
                </a:solidFill>
                <a:effectLst/>
                <a:latin typeface="arial" panose="020B0604020202020204" pitchFamily="34" charset="0"/>
              </a:rPr>
              <a:t>Em 2020, 60% das vítimas tinham menos de 13 anos. Entre 2016 e 2020, 35 mil crianças e adolescentes de 0 a 19 anos foram mortos de forma violenta no Brasil, uma média de 7 mil por ano.</a:t>
            </a:r>
            <a:endParaRPr lang="pt-BR" b="0" i="0" dirty="0">
              <a:solidFill>
                <a:srgbClr val="5E2A93"/>
              </a:solidFill>
              <a:effectLst/>
              <a:latin typeface="Google Sans"/>
            </a:endParaRPr>
          </a:p>
          <a:p>
            <a:r>
              <a:rPr lang="pt-BR" b="0" i="0" dirty="0">
                <a:solidFill>
                  <a:srgbClr val="7E34CA"/>
                </a:solidFill>
                <a:effectLst/>
                <a:latin typeface="arial" panose="020B0604020202020204" pitchFamily="34" charset="0"/>
              </a:rPr>
              <a:t>Das </a:t>
            </a:r>
            <a:r>
              <a:rPr lang="pt-BR" b="1" i="0" dirty="0">
                <a:solidFill>
                  <a:srgbClr val="7E34CA"/>
                </a:solidFill>
                <a:effectLst/>
                <a:latin typeface="arial" panose="020B0604020202020204" pitchFamily="34" charset="0"/>
              </a:rPr>
              <a:t>4.486</a:t>
            </a:r>
            <a:r>
              <a:rPr lang="pt-BR" b="0" i="0" dirty="0">
                <a:solidFill>
                  <a:srgbClr val="7E34CA"/>
                </a:solidFill>
                <a:effectLst/>
                <a:latin typeface="arial" panose="020B0604020202020204" pitchFamily="34" charset="0"/>
              </a:rPr>
              <a:t> denúncias de violação infantil em 2022, 18,6% estão ligadas a abuso sexual.18 de mai. de 2022</a:t>
            </a:r>
            <a:endParaRPr lang="pt-BR" dirty="0">
              <a:solidFill>
                <a:srgbClr val="7E34CA"/>
              </a:solidFill>
            </a:endParaRPr>
          </a:p>
        </p:txBody>
      </p:sp>
    </p:spTree>
    <p:extLst>
      <p:ext uri="{BB962C8B-B14F-4D97-AF65-F5344CB8AC3E}">
        <p14:creationId xmlns:p14="http://schemas.microsoft.com/office/powerpoint/2010/main" val="2614629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ormAutofit/>
          </a:bodyPr>
          <a:lstStyle/>
          <a:p>
            <a:r>
              <a:rPr lang="pt-BR" sz="3200" b="0" dirty="0">
                <a:solidFill>
                  <a:srgbClr val="5E2A93"/>
                </a:solidFill>
                <a:latin typeface="Calibri"/>
                <a:cs typeface="Calibri"/>
              </a:rPr>
              <a:t>VÍNCULO E A VIDA</a:t>
            </a:r>
          </a:p>
        </p:txBody>
      </p:sp>
      <p:sp>
        <p:nvSpPr>
          <p:cNvPr id="26626" name="Rectangle 3"/>
          <p:cNvSpPr>
            <a:spLocks noGrp="1" noChangeArrowheads="1"/>
          </p:cNvSpPr>
          <p:nvPr>
            <p:ph sz="half" idx="1"/>
          </p:nvPr>
        </p:nvSpPr>
        <p:spPr/>
        <p:txBody>
          <a:bodyPr>
            <a:noAutofit/>
          </a:bodyPr>
          <a:lstStyle/>
          <a:p>
            <a:pPr eaLnBrk="1" hangingPunct="1">
              <a:lnSpc>
                <a:spcPct val="120000"/>
              </a:lnSpc>
              <a:buFont typeface="Wingdings" charset="0"/>
              <a:buNone/>
            </a:pPr>
            <a:r>
              <a:rPr lang="pt-BR" sz="2200" b="0" dirty="0">
                <a:solidFill>
                  <a:srgbClr val="5E2A93"/>
                </a:solidFill>
                <a:latin typeface="Calibri"/>
                <a:cs typeface="Calibri"/>
              </a:rPr>
              <a:t>	O hipocampo não está pronto até 3 a  4 anos, para memória. Isto explica como os fatos ocorridos no primeiro ano de vida, especialmente os que geraram fortes emoções, permanecem por tanto tempo na vida adulta. As lembranças serão diferentes ou nulas de abusos sexuais na faixa dos 4 a 5 anos. (Williams, 1986, 1992)</a:t>
            </a:r>
          </a:p>
          <a:p>
            <a:pPr eaLnBrk="1" hangingPunct="1">
              <a:lnSpc>
                <a:spcPct val="120000"/>
              </a:lnSpc>
            </a:pPr>
            <a:endParaRPr lang="pt-BR" sz="2200" b="0" dirty="0">
              <a:solidFill>
                <a:srgbClr val="5E2A93"/>
              </a:solidFill>
              <a:latin typeface="Calibri"/>
              <a:cs typeface="Calibri"/>
            </a:endParaRPr>
          </a:p>
          <a:p>
            <a:pPr>
              <a:lnSpc>
                <a:spcPct val="120000"/>
              </a:lnSpc>
            </a:pPr>
            <a:endParaRPr lang="pt-BR" sz="2200" b="0" dirty="0">
              <a:solidFill>
                <a:srgbClr val="5E2A93"/>
              </a:solidFill>
              <a:latin typeface="Calibri"/>
              <a:cs typeface="Calibri"/>
            </a:endParaRPr>
          </a:p>
        </p:txBody>
      </p:sp>
      <p:sp>
        <p:nvSpPr>
          <p:cNvPr id="2" name="Content Placeholder 1"/>
          <p:cNvSpPr>
            <a:spLocks noGrp="1"/>
          </p:cNvSpPr>
          <p:nvPr>
            <p:ph sz="half" idx="2"/>
          </p:nvPr>
        </p:nvSpPr>
        <p:spPr/>
        <p:txBody>
          <a:bodyPr>
            <a:normAutofit/>
          </a:bodyPr>
          <a:lstStyle/>
          <a:p>
            <a:endParaRPr lang="en-US"/>
          </a:p>
        </p:txBody>
      </p:sp>
      <p:pic>
        <p:nvPicPr>
          <p:cNvPr id="26627" name="Picture 5" descr="https://encrypted-tbn3.gstatic.com/images?q=tbn:ANd9GcTsuNyC8reFnppzRTQ-PDCIkjz69G3LOUyydeMKVMXkqepTCgLhH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417637"/>
            <a:ext cx="4038600" cy="4708525"/>
          </a:xfrm>
          <a:prstGeom prst="rect">
            <a:avLst/>
          </a:prstGeom>
          <a:noFill/>
          <a:ln w="38100" cmpd="sng">
            <a:solidFill>
              <a:srgbClr val="7E34CA"/>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243561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2541</TotalTime>
  <Words>4098</Words>
  <Application>Microsoft Office PowerPoint</Application>
  <PresentationFormat>Apresentação na tela (4:3)</PresentationFormat>
  <Paragraphs>198</Paragraphs>
  <Slides>59</Slides>
  <Notes>3</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59</vt:i4>
      </vt:variant>
    </vt:vector>
  </HeadingPairs>
  <TitlesOfParts>
    <vt:vector size="67" baseType="lpstr">
      <vt:lpstr>Arial</vt:lpstr>
      <vt:lpstr>Arial</vt:lpstr>
      <vt:lpstr>Calibri</vt:lpstr>
      <vt:lpstr>Google Sans</vt:lpstr>
      <vt:lpstr>rawline</vt:lpstr>
      <vt:lpstr>Source Sans Pro</vt:lpstr>
      <vt:lpstr>Wingdings</vt:lpstr>
      <vt:lpstr>Office Theme</vt:lpstr>
      <vt:lpstr>Apresentação do PowerPoint</vt:lpstr>
      <vt:lpstr>ABUSO AO NASCER</vt:lpstr>
      <vt:lpstr>ABUSOS AO NASCER</vt:lpstr>
      <vt:lpstr>ABUSO AO NASCER</vt:lpstr>
      <vt:lpstr>Apresentação do PowerPoint</vt:lpstr>
      <vt:lpstr>ABUSO SEXUAL NA INFÂNCIA</vt:lpstr>
      <vt:lpstr>ABUSO SEXUAL NA INFÂNCIA</vt:lpstr>
      <vt:lpstr>ESTATÍSTICA DE ABUSO</vt:lpstr>
      <vt:lpstr>VÍNCULO E A VIDA</vt:lpstr>
      <vt:lpstr>ABUSO SEXUAL NA INFÂNCIA</vt:lpstr>
      <vt:lpstr>ABUSO SEXUAL NA INFÂNCIA</vt:lpstr>
      <vt:lpstr>Apresentação do PowerPoint</vt:lpstr>
      <vt:lpstr>ABUSO SEXUAL NA INFÂNCIA</vt:lpstr>
      <vt:lpstr>PATOGIAS NA VIDA ADULTA</vt:lpstr>
      <vt:lpstr>ABUSO SEXUAL NA INFÂNCIA</vt:lpstr>
      <vt:lpstr>ABUSO SEXUAL NA INFÂNCIA</vt:lpstr>
      <vt:lpstr>CRIANÇA DEPRIMIDA</vt:lpstr>
      <vt:lpstr>ABUSO SEXUAL NA INFÂNCIA</vt:lpstr>
      <vt:lpstr>DESENHO - DENUNCIA</vt:lpstr>
      <vt:lpstr>ABUSO SEXUAL NA INFÂNCIA</vt:lpstr>
      <vt:lpstr>CRIANÇA ESCONDIDA OU MEDO</vt:lpstr>
      <vt:lpstr>ABUSO SEXUAL NA INFÂNCIA</vt:lpstr>
      <vt:lpstr>FALTA DE CONTATO</vt:lpstr>
      <vt:lpstr>ABUSO SEXUAL NA INFÂNCIA</vt:lpstr>
      <vt:lpstr>CRIANÇAS IRRITADAS E ANOREXICAS</vt:lpstr>
      <vt:lpstr>Efeitos </vt:lpstr>
      <vt:lpstr>Como identificar?</vt:lpstr>
      <vt:lpstr>ABUSO NA INFÂNCIA</vt:lpstr>
      <vt:lpstr>SITUAÇÕES SUSPEITAS</vt:lpstr>
      <vt:lpstr>SITUAÇÕES SUSPEITAS</vt:lpstr>
      <vt:lpstr>SITUAÇÕES SUSPEITAS</vt:lpstr>
      <vt:lpstr>SITUAÇÕES SUSPEITAS</vt:lpstr>
      <vt:lpstr>A maior forma de proteção é o vínculo amoroso e a intuição materna</vt:lpstr>
      <vt:lpstr>CONSEQUÊNCIAS</vt:lpstr>
      <vt:lpstr>PATOLOGISAÇÃO DA INFÂNCIA</vt:lpstr>
      <vt:lpstr>CONSEQUÊNCIAS</vt:lpstr>
      <vt:lpstr>CORTES NO BRAÇO - PATOGNOMÔNICO</vt:lpstr>
      <vt:lpstr>CONSEQUÊNCIAS</vt:lpstr>
      <vt:lpstr>DEPRESSÃO PUERPERAL</vt:lpstr>
      <vt:lpstr>CONSEQUÊNCIAS</vt:lpstr>
      <vt:lpstr>CONSEQUÊNCIAS</vt:lpstr>
      <vt:lpstr>CONSEQUÊNCIAS</vt:lpstr>
      <vt:lpstr>CONSEQUÊNCIAS – SUÍCIDIO</vt:lpstr>
      <vt:lpstr>CONSEQUÊNCIAS – SUÍCIDIO</vt:lpstr>
      <vt:lpstr>CONSEQUÊNCIAS – SUÍCIDIO</vt:lpstr>
      <vt:lpstr>Jogos para morte em jovens na internet</vt:lpstr>
      <vt:lpstr>Jogos para morte em jovens na internet</vt:lpstr>
      <vt:lpstr>Jogos para morte em jovens na internet</vt:lpstr>
      <vt:lpstr>VIOLÊNCIA – INTERNET E FAMÍLIA</vt:lpstr>
      <vt:lpstr>CONSEQUÊNCIAS - RESUMO</vt:lpstr>
      <vt:lpstr>NOTIFICAÇÕES</vt:lpstr>
      <vt:lpstr> Ministério divulga dados de violência sexual contra crianças e adolescentes </vt:lpstr>
      <vt:lpstr>QUEM DEVE DETECTAR</vt:lpstr>
      <vt:lpstr>QUEM DEVE DETECTAR</vt:lpstr>
      <vt:lpstr>ABUSO SEXUAL INFANTIL E DINÂMICA FAMILIAR: ASPECTOS OBSERVADOS EM PROCESSOS JURÍDICOS</vt:lpstr>
      <vt:lpstr>PERFIL DA VÍTIMA</vt:lpstr>
      <vt:lpstr>PERFIL DA VÍTIMA- Cont.</vt:lpstr>
      <vt:lpstr>PERFIL DA VÍTIMA- Cont.</vt:lpstr>
      <vt:lpstr>Capacitação do educador acerca do abuso sexual infantil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ABUSO E DESENVOLVIMENTO</dc:title>
  <dc:creator>Carolina Lôbo</dc:creator>
  <cp:lastModifiedBy>Eleanor Luzes</cp:lastModifiedBy>
  <cp:revision>152</cp:revision>
  <dcterms:created xsi:type="dcterms:W3CDTF">2017-04-28T17:23:21Z</dcterms:created>
  <dcterms:modified xsi:type="dcterms:W3CDTF">2023-03-15T22:24:57Z</dcterms:modified>
</cp:coreProperties>
</file>